
<file path=[Content_Types].xml><?xml version="1.0" encoding="utf-8"?>
<Types xmlns="http://schemas.openxmlformats.org/package/2006/content-types">
  <Default Extension="jpeg" ContentType="image/jpeg"/>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sldIdLst>
    <p:sldId id="256" r:id="rId2"/>
    <p:sldId id="277" r:id="rId3"/>
    <p:sldId id="270" r:id="rId4"/>
    <p:sldId id="276" r:id="rId5"/>
    <p:sldId id="274" r:id="rId6"/>
    <p:sldId id="278" r:id="rId7"/>
    <p:sldId id="279" r:id="rId8"/>
    <p:sldId id="280" r:id="rId9"/>
    <p:sldId id="271" r:id="rId10"/>
    <p:sldId id="272" r:id="rId11"/>
    <p:sldId id="281" r:id="rId12"/>
    <p:sldId id="286" r:id="rId13"/>
    <p:sldId id="282" r:id="rId14"/>
    <p:sldId id="283" r:id="rId15"/>
    <p:sldId id="284" r:id="rId16"/>
    <p:sldId id="285" r:id="rId17"/>
    <p:sldId id="273" r:id="rId18"/>
    <p:sldId id="300" r:id="rId19"/>
    <p:sldId id="289" r:id="rId20"/>
    <p:sldId id="304" r:id="rId21"/>
    <p:sldId id="302" r:id="rId22"/>
    <p:sldId id="292" r:id="rId23"/>
    <p:sldId id="305" r:id="rId24"/>
    <p:sldId id="306" r:id="rId25"/>
    <p:sldId id="307" r:id="rId26"/>
    <p:sldId id="287" r:id="rId27"/>
    <p:sldId id="288" r:id="rId28"/>
    <p:sldId id="266" r:id="rId29"/>
    <p:sldId id="301" r:id="rId30"/>
    <p:sldId id="267" r:id="rId31"/>
    <p:sldId id="268" r:id="rId32"/>
  </p:sldIdLst>
  <p:sldSz cx="18300700" cy="10299700"/>
  <p:notesSz cx="18300700" cy="102997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934" autoAdjust="0"/>
    <p:restoredTop sz="59905" autoAdjust="0"/>
  </p:normalViewPr>
  <p:slideViewPr>
    <p:cSldViewPr>
      <p:cViewPr varScale="1">
        <p:scale>
          <a:sx n="45" d="100"/>
          <a:sy n="45" d="100"/>
        </p:scale>
        <p:origin x="2598" y="6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jpg>
</file>

<file path=ppt/media/image11.png>
</file>

<file path=ppt/media/image12.jpg>
</file>

<file path=ppt/media/image13.png>
</file>

<file path=ppt/media/image14.jpg>
</file>

<file path=ppt/media/image15.png>
</file>

<file path=ppt/media/image16.jpeg>
</file>

<file path=ppt/media/image17.jpe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jp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9563" cy="51593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10366375" y="0"/>
            <a:ext cx="7929563" cy="515938"/>
          </a:xfrm>
          <a:prstGeom prst="rect">
            <a:avLst/>
          </a:prstGeom>
        </p:spPr>
        <p:txBody>
          <a:bodyPr vert="horz" lIns="91440" tIns="45720" rIns="91440" bIns="45720" rtlCol="0"/>
          <a:lstStyle>
            <a:lvl1pPr algn="r">
              <a:defRPr sz="1200"/>
            </a:lvl1pPr>
          </a:lstStyle>
          <a:p>
            <a:fld id="{D14C4261-5664-485F-A3E1-2A13879F180C}" type="datetimeFigureOut">
              <a:rPr lang="es-ES_tradnl" smtClean="0"/>
              <a:t>19/09/2024</a:t>
            </a:fld>
            <a:endParaRPr lang="es-ES_tradnl"/>
          </a:p>
        </p:txBody>
      </p:sp>
      <p:sp>
        <p:nvSpPr>
          <p:cNvPr id="4" name="Slide Image Placeholder 3"/>
          <p:cNvSpPr>
            <a:spLocks noGrp="1" noRot="1" noChangeAspect="1"/>
          </p:cNvSpPr>
          <p:nvPr>
            <p:ph type="sldImg" idx="2"/>
          </p:nvPr>
        </p:nvSpPr>
        <p:spPr>
          <a:xfrm>
            <a:off x="6061075" y="1287463"/>
            <a:ext cx="6178550" cy="3476625"/>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1830388" y="4956175"/>
            <a:ext cx="14639925" cy="4056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9783763"/>
            <a:ext cx="7929563" cy="51593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10366375" y="9783763"/>
            <a:ext cx="7929563" cy="515937"/>
          </a:xfrm>
          <a:prstGeom prst="rect">
            <a:avLst/>
          </a:prstGeom>
        </p:spPr>
        <p:txBody>
          <a:bodyPr vert="horz" lIns="91440" tIns="45720" rIns="91440" bIns="45720" rtlCol="0" anchor="b"/>
          <a:lstStyle>
            <a:lvl1pPr algn="r">
              <a:defRPr sz="1200"/>
            </a:lvl1pPr>
          </a:lstStyle>
          <a:p>
            <a:fld id="{36060D50-BAE3-4CF7-BB7C-6B427CCE2139}" type="slidenum">
              <a:rPr lang="es-ES_tradnl" smtClean="0"/>
              <a:t>‹#›</a:t>
            </a:fld>
            <a:endParaRPr lang="es-ES_tradnl"/>
          </a:p>
        </p:txBody>
      </p:sp>
    </p:spTree>
    <p:extLst>
      <p:ext uri="{BB962C8B-B14F-4D97-AF65-F5344CB8AC3E}">
        <p14:creationId xmlns:p14="http://schemas.microsoft.com/office/powerpoint/2010/main" val="17039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36060D50-BAE3-4CF7-BB7C-6B427CCE2139}" type="slidenum">
              <a:rPr lang="es-ES_tradnl" smtClean="0"/>
              <a:t>1</a:t>
            </a:fld>
            <a:endParaRPr lang="es-ES_tradnl"/>
          </a:p>
        </p:txBody>
      </p:sp>
    </p:spTree>
    <p:extLst>
      <p:ext uri="{BB962C8B-B14F-4D97-AF65-F5344CB8AC3E}">
        <p14:creationId xmlns:p14="http://schemas.microsoft.com/office/powerpoint/2010/main" val="538841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lvl="3" indent="-285750">
              <a:buFont typeface="Arial" panose="020B0604020202020204" pitchFamily="34" charset="0"/>
              <a:buChar char="•"/>
            </a:pPr>
            <a:r>
              <a:rPr lang="es-ES_tradnl" spc="254" dirty="0">
                <a:solidFill>
                  <a:srgbClr val="FFFFFF"/>
                </a:solidFill>
                <a:latin typeface="+mn-lt"/>
                <a:cs typeface="Calibri"/>
              </a:rPr>
              <a:t>Agentes: Cada agente puede ser un comprador o un vendedor. Estos agentes tienen un saldo en G1 y en euros, y realizan transacciones basadas en estos saldos. También pueden frustrarse si no tienen suficiente saldo para participar en el mercado.</a:t>
            </a:r>
          </a:p>
          <a:p>
            <a:pPr marL="285750" indent="-285750">
              <a:buFont typeface="Arial" panose="020B0604020202020204" pitchFamily="34" charset="0"/>
              <a:buChar char="•"/>
            </a:pPr>
            <a:r>
              <a:rPr lang="es-ES_tradnl" spc="254" dirty="0">
                <a:solidFill>
                  <a:srgbClr val="FFFFFF"/>
                </a:solidFill>
                <a:latin typeface="+mn-lt"/>
                <a:cs typeface="Calibri"/>
              </a:rPr>
              <a:t>Variables Globales: El modelo utiliza varias variables globales que representan métricas del mercado, como transacciones totales, usuarios frustrados, acumulados de deuda, saldos totales en G1 y euros, y la presencia de crisis financieras.</a:t>
            </a:r>
          </a:p>
          <a:p>
            <a:pPr marL="285750" indent="-285750">
              <a:buFont typeface="Arial" panose="020B0604020202020204" pitchFamily="34" charset="0"/>
              <a:buChar char="•"/>
            </a:pPr>
            <a:r>
              <a:rPr lang="es-ES_tradnl" spc="254" dirty="0">
                <a:solidFill>
                  <a:srgbClr val="FFFFFF"/>
                </a:solidFill>
                <a:latin typeface="+mn-lt"/>
                <a:cs typeface="Calibri"/>
              </a:rPr>
              <a:t>Interacciones: Los compradores y vendedores interactúan en el mercado a través de la compra y venta de artículos. Si un comprador no puede cubrir el costo de la transacción, puede recibir un préstamo o donación de una “caja solidaria" (llamado "caja").</a:t>
            </a:r>
          </a:p>
          <a:p>
            <a:pPr marL="285750" indent="-285750">
              <a:buFont typeface="Arial" panose="020B0604020202020204" pitchFamily="34" charset="0"/>
              <a:buChar char="•"/>
            </a:pPr>
            <a:r>
              <a:rPr lang="es-ES_tradnl" spc="254" dirty="0">
                <a:solidFill>
                  <a:srgbClr val="FFFFFF"/>
                </a:solidFill>
                <a:latin typeface="+mn-lt"/>
                <a:cs typeface="Calibri"/>
              </a:rPr>
              <a:t>Frustración y deuda: Los agentes que no pueden realizar transacciones debido a la falta de fondos pueden frustrarse y abandonar el mercado. Esto se monitoriza con la variable frustrados-</a:t>
            </a:r>
            <a:r>
              <a:rPr lang="es-ES_tradnl" spc="254" dirty="0" err="1">
                <a:solidFill>
                  <a:srgbClr val="FFFFFF"/>
                </a:solidFill>
                <a:latin typeface="+mn-lt"/>
                <a:cs typeface="Calibri"/>
              </a:rPr>
              <a:t>historicos</a:t>
            </a:r>
            <a:r>
              <a:rPr lang="es-ES_tradnl" spc="254" dirty="0">
                <a:solidFill>
                  <a:srgbClr val="FFFFFF"/>
                </a:solidFill>
                <a:latin typeface="+mn-lt"/>
                <a:cs typeface="Calibri"/>
              </a:rPr>
              <a:t>.</a:t>
            </a:r>
          </a:p>
          <a:p>
            <a:pPr marL="285750" indent="-285750">
              <a:buFont typeface="Arial" panose="020B0604020202020204" pitchFamily="34" charset="0"/>
              <a:buChar char="•"/>
            </a:pPr>
            <a:r>
              <a:rPr lang="es-ES_tradnl" spc="254" dirty="0">
                <a:solidFill>
                  <a:srgbClr val="FFFFFF"/>
                </a:solidFill>
                <a:latin typeface="+mn-lt"/>
                <a:cs typeface="Calibri"/>
              </a:rPr>
              <a:t>Posibilidades de cambiar valores: </a:t>
            </a:r>
          </a:p>
          <a:p>
            <a:r>
              <a:rPr lang="es-ES_tradnl" spc="254" dirty="0">
                <a:solidFill>
                  <a:srgbClr val="FFFFFF"/>
                </a:solidFill>
                <a:latin typeface="+mn-lt"/>
                <a:cs typeface="Calibri"/>
              </a:rPr>
              <a:t>	-Precio y cantidad de transacciones: Se generan aleatoriamente en cada transacción. Puedes ajustar cómo se calculan para observar diferentes comportamientos en el mercado.</a:t>
            </a:r>
          </a:p>
          <a:p>
            <a:r>
              <a:rPr lang="es-ES_tradnl" spc="254" dirty="0">
                <a:solidFill>
                  <a:srgbClr val="FFFFFF"/>
                </a:solidFill>
                <a:latin typeface="+mn-lt"/>
                <a:cs typeface="Calibri"/>
              </a:rPr>
              <a:t>	-Probabilidad de interacción: La probabilidad de que ocurra una transacción entre un comprador y un vendedor está ajustada al 20%, pero puedes modificarla para ver cómo afecta la dinámica de transacciones.</a:t>
            </a:r>
          </a:p>
          <a:p>
            <a:r>
              <a:rPr lang="es-ES_tradnl" spc="254" dirty="0">
                <a:solidFill>
                  <a:srgbClr val="FFFFFF"/>
                </a:solidFill>
                <a:latin typeface="+mn-lt"/>
                <a:cs typeface="Calibri"/>
              </a:rPr>
              <a:t>	-Nuevos usuarios: La posibilidad de que nuevos usuarios se integren al mercado está fijada en un 10%. Puedes cambiar este valor para aumentar o disminuir la entrada de nuevos agentes en la simulación.</a:t>
            </a:r>
          </a:p>
          <a:p>
            <a:r>
              <a:rPr lang="es-ES_tradnl" spc="254" dirty="0">
                <a:solidFill>
                  <a:srgbClr val="FFFFFF"/>
                </a:solidFill>
                <a:latin typeface="+mn-lt"/>
                <a:cs typeface="Calibri"/>
              </a:rPr>
              <a:t>	-Crisis financiera: Existe un 0.5% de probabilidad de que ocurra una crisis financiera en cada ciclo. Si modificas esta probabilidad, puedes aumentar la frecuencia de las crisis y ver cómo afectan el comportamiento de los agentes.</a:t>
            </a:r>
          </a:p>
          <a:p>
            <a:r>
              <a:rPr lang="es-ES_tradnl" spc="254" dirty="0">
                <a:solidFill>
                  <a:srgbClr val="FFFFFF"/>
                </a:solidFill>
                <a:latin typeface="+mn-lt"/>
                <a:cs typeface="Calibri"/>
              </a:rPr>
              <a:t>Resultados esperados: Dependiendo de los valores que ajustes, puedes observar diferentes comportamientos del mercado, tales como:</a:t>
            </a:r>
          </a:p>
          <a:p>
            <a:r>
              <a:rPr lang="es-ES_tradnl" spc="254" dirty="0">
                <a:solidFill>
                  <a:srgbClr val="FFFFFF"/>
                </a:solidFill>
                <a:latin typeface="+mn-lt"/>
                <a:cs typeface="Calibri"/>
              </a:rPr>
              <a:t>	-Colapso del mercado: Si muchos usuarios se frustran y abandonan el mercado, o si hay demasiadas crisis financieras.</a:t>
            </a:r>
          </a:p>
          <a:p>
            <a:r>
              <a:rPr lang="es-ES_tradnl" spc="254" dirty="0">
                <a:solidFill>
                  <a:srgbClr val="FFFFFF"/>
                </a:solidFill>
                <a:latin typeface="+mn-lt"/>
                <a:cs typeface="Calibri"/>
              </a:rPr>
              <a:t>	-Estabilidad o crecimiento: Si ajustas los valores para que los préstamos y donaciones sean más accesibles, podrías evitar la frustración y aumentar el número de transacciones exitosas.</a:t>
            </a:r>
          </a:p>
          <a:p>
            <a:endParaRPr lang="es-ES_tradnl" dirty="0"/>
          </a:p>
        </p:txBody>
      </p:sp>
      <p:sp>
        <p:nvSpPr>
          <p:cNvPr id="4" name="Slide Number Placeholder 3"/>
          <p:cNvSpPr>
            <a:spLocks noGrp="1"/>
          </p:cNvSpPr>
          <p:nvPr>
            <p:ph type="sldNum" sz="quarter" idx="5"/>
          </p:nvPr>
        </p:nvSpPr>
        <p:spPr/>
        <p:txBody>
          <a:bodyPr/>
          <a:lstStyle/>
          <a:p>
            <a:fld id="{36060D50-BAE3-4CF7-BB7C-6B427CCE2139}" type="slidenum">
              <a:rPr lang="es-ES_tradnl" smtClean="0"/>
              <a:t>11</a:t>
            </a:fld>
            <a:endParaRPr lang="es-ES_tradnl"/>
          </a:p>
        </p:txBody>
      </p:sp>
    </p:spTree>
    <p:extLst>
      <p:ext uri="{BB962C8B-B14F-4D97-AF65-F5344CB8AC3E}">
        <p14:creationId xmlns:p14="http://schemas.microsoft.com/office/powerpoint/2010/main" val="38198653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lvl="3" indent="-285750">
              <a:buFont typeface="Arial" panose="020B0604020202020204" pitchFamily="34" charset="0"/>
              <a:buChar char="•"/>
            </a:pPr>
            <a:r>
              <a:rPr lang="es-ES_tradnl" sz="1200" spc="254" dirty="0">
                <a:solidFill>
                  <a:srgbClr val="FFFFFF"/>
                </a:solidFill>
                <a:latin typeface="Calibri"/>
                <a:cs typeface="Calibri"/>
              </a:rPr>
              <a:t>Compradores y Vendedores: Los compradores usan su dinero para comprar cosas a los vendedores. Los vendedores ganan dinero cuando venden sus productos a los compradores. Cada usuario tiene una cantidad de dinero en G1 y en euros. Si no tienen suficiente dinero, no pueden comprar ni vender.</a:t>
            </a:r>
          </a:p>
          <a:p>
            <a:pPr marL="285750" lvl="3" indent="-285750">
              <a:buFont typeface="Arial" panose="020B0604020202020204" pitchFamily="34" charset="0"/>
              <a:buChar char="•"/>
            </a:pPr>
            <a:r>
              <a:rPr lang="es-ES_tradnl" sz="1200" spc="254" dirty="0">
                <a:solidFill>
                  <a:srgbClr val="FFFFFF"/>
                </a:solidFill>
                <a:latin typeface="Calibri"/>
                <a:cs typeface="Calibri"/>
              </a:rPr>
              <a:t>Caja: Existe una "caja" en el mercado (se simplifica con un único usuario que puede hacer exclusivamente de caja). Esta caja ayuda a los usuarios prestándoles dinero en G1 o dándoles euros si no tienen suficiente para comprar algo. Si un usuario se queda sin dinero y abandona el mercado, la caja toma el dinero que le queda para que no se pierda y lo reinvierte en préstamos.</a:t>
            </a:r>
          </a:p>
          <a:p>
            <a:pPr marL="285750" lvl="3" indent="-285750">
              <a:buFont typeface="Arial" panose="020B0604020202020204" pitchFamily="34" charset="0"/>
              <a:buChar char="•"/>
            </a:pPr>
            <a:r>
              <a:rPr lang="es-ES_tradnl" sz="1200" spc="254" dirty="0">
                <a:solidFill>
                  <a:srgbClr val="FFFFFF"/>
                </a:solidFill>
                <a:latin typeface="Calibri"/>
                <a:cs typeface="Calibri"/>
              </a:rPr>
              <a:t>Usuarios frustrados: Si un comprador no puede pagar o un vendedor no puede vender porque no tienen dinero, se frustran. Cuando un usuario se frustra, abandona el mercado. Si hay demasiados usuarios frustrados en el mercado, este podría colapsar.</a:t>
            </a:r>
          </a:p>
          <a:p>
            <a:pPr marL="285750" lvl="3" indent="-285750">
              <a:buFont typeface="Arial" panose="020B0604020202020204" pitchFamily="34" charset="0"/>
              <a:buChar char="•"/>
            </a:pPr>
            <a:r>
              <a:rPr lang="es-ES_tradnl" sz="1200" spc="254" dirty="0">
                <a:solidFill>
                  <a:srgbClr val="FFFFFF"/>
                </a:solidFill>
                <a:latin typeface="Calibri"/>
                <a:cs typeface="Calibri"/>
              </a:rPr>
              <a:t>Usuarios preferenciales: Algunos usuarios, llamados preferenciales, son los que más han comprado o vendido y por eso son premiados. Estos usuarios tienen ciertos beneficios, como moverse más rápido, tener mas transacciones aún o recibir bonificaciones. Si los preferenciales se quedan sin dinero o son superados por los frustrados, la simulación puede volverse insostenible.</a:t>
            </a:r>
          </a:p>
          <a:p>
            <a:endParaRPr lang="es-ES_tradnl" dirty="0"/>
          </a:p>
        </p:txBody>
      </p:sp>
      <p:sp>
        <p:nvSpPr>
          <p:cNvPr id="4" name="Slide Number Placeholder 3"/>
          <p:cNvSpPr>
            <a:spLocks noGrp="1"/>
          </p:cNvSpPr>
          <p:nvPr>
            <p:ph type="sldNum" sz="quarter" idx="5"/>
          </p:nvPr>
        </p:nvSpPr>
        <p:spPr/>
        <p:txBody>
          <a:bodyPr/>
          <a:lstStyle/>
          <a:p>
            <a:fld id="{36060D50-BAE3-4CF7-BB7C-6B427CCE2139}" type="slidenum">
              <a:rPr lang="es-ES_tradnl" smtClean="0"/>
              <a:t>12</a:t>
            </a:fld>
            <a:endParaRPr lang="es-ES_tradnl"/>
          </a:p>
        </p:txBody>
      </p:sp>
    </p:spTree>
    <p:extLst>
      <p:ext uri="{BB962C8B-B14F-4D97-AF65-F5344CB8AC3E}">
        <p14:creationId xmlns:p14="http://schemas.microsoft.com/office/powerpoint/2010/main" val="128085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Este programa está diseñado para simular un pequeño sistema económico en el que varias personas (llamadas prosumidores) pueden actuar como compradores o vendedores. El programa nos permite observar cómo interactúan estas personas en un mercado donde utilizan dos tipos de dinero: G1 (una moneda virtual) y Euros (una moneda común como el euro que conocemos).</a:t>
            </a:r>
          </a:p>
          <a:p>
            <a:endParaRPr lang="es-ES_tradnl" dirty="0"/>
          </a:p>
          <a:p>
            <a:r>
              <a:rPr lang="es-ES_tradnl" dirty="0"/>
              <a:t>A lo largo de la simulación, las personas compran y venden productos, reciben préstamos cuando se quedan sin dinero, o incluso pueden frustrarse y dejar de participar si ya no pueden seguir comprando o vendiendo.</a:t>
            </a:r>
          </a:p>
          <a:p>
            <a:endParaRPr lang="es-ES_tradnl" dirty="0"/>
          </a:p>
          <a:p>
            <a:r>
              <a:rPr lang="es-ES_tradnl" dirty="0"/>
              <a:t>¿Qué Hace el Programa?</a:t>
            </a:r>
          </a:p>
          <a:p>
            <a:r>
              <a:rPr lang="es-ES_tradnl" dirty="0"/>
              <a:t>El programa simula una serie de transacciones (compras y ventas) entre los prosumidores, actualizando sus cuentas de dinero en cada paso. La simulación incluye varios aspectos clave:</a:t>
            </a:r>
          </a:p>
          <a:p>
            <a:endParaRPr lang="es-ES_tradnl" dirty="0"/>
          </a:p>
          <a:p>
            <a:r>
              <a:rPr lang="es-ES_tradnl" dirty="0"/>
              <a:t>1. Compras y Ventas</a:t>
            </a:r>
          </a:p>
          <a:p>
            <a:r>
              <a:rPr lang="es-ES_tradnl" dirty="0"/>
              <a:t>Compradores: Estas personas compran productos de los vendedores. Usan su saldo de dinero G1 para pagar.</a:t>
            </a:r>
          </a:p>
          <a:p>
            <a:r>
              <a:rPr lang="es-ES_tradnl" dirty="0"/>
              <a:t>Vendedores: Ofrecen productos a cambio de dinero G1. Si venden suficientes productos, pueden ganar dinero y seguir operando.</a:t>
            </a:r>
          </a:p>
          <a:p>
            <a:r>
              <a:rPr lang="es-ES_tradnl" dirty="0"/>
              <a:t>Cada vez que alguien compra o vende, el sistema lleva un registro de las transacciones y también cobra una pequeña comisión a los vendedores, que va a una "Caja" central.</a:t>
            </a:r>
          </a:p>
          <a:p>
            <a:r>
              <a:rPr lang="es-ES_tradnl" dirty="0"/>
              <a:t>2. Préstamos y Donaciones</a:t>
            </a:r>
          </a:p>
          <a:p>
            <a:r>
              <a:rPr lang="es-ES_tradnl" dirty="0"/>
              <a:t>Si un comprador no tiene suficiente dinero en G1 para comprar algo, puede intentar pedir un préstamo de la Caja. Si la Caja tiene suficiente dinero disponible, le prestará la cantidad necesaria para que pueda hacer la compra.</a:t>
            </a:r>
          </a:p>
          <a:p>
            <a:r>
              <a:rPr lang="es-ES_tradnl" dirty="0"/>
              <a:t>Si no es posible un préstamo o si el comprador tiene problemas para pagar, la Caja puede hacerle una donación de Euros para ayudarlo a continuar.</a:t>
            </a:r>
          </a:p>
          <a:p>
            <a:r>
              <a:rPr lang="es-ES_tradnl" dirty="0"/>
              <a:t>3. Frustración y Baja</a:t>
            </a:r>
          </a:p>
          <a:p>
            <a:r>
              <a:rPr lang="es-ES_tradnl" dirty="0"/>
              <a:t>Si alguien no tiene suficiente dinero (ni en G1 ni en Euros) y no puede seguir operando, se vuelve frustrado. En este estado, la persona es eliminada del sistema porque ya no puede comprar ni vender.</a:t>
            </a:r>
          </a:p>
          <a:p>
            <a:r>
              <a:rPr lang="es-ES_tradnl" dirty="0"/>
              <a:t>Cada vez que alguien se frustra, el sistema lo registra como un caso de frustración histórica. Esto permite ver cuántas personas han tenido que abandonar el mercado por no tener suficiente dinero.</a:t>
            </a:r>
          </a:p>
          <a:p>
            <a:r>
              <a:rPr lang="es-ES_tradnl" dirty="0"/>
              <a:t>4. Caja Central</a:t>
            </a:r>
          </a:p>
          <a:p>
            <a:r>
              <a:rPr lang="es-ES_tradnl" dirty="0"/>
              <a:t>La Caja es como el “ayudante solidario" del sistema. Mantiene el dinero acumulado de las comisiones y también proporciona préstamos a los prosumidores cuando lo necesitan.</a:t>
            </a:r>
          </a:p>
          <a:p>
            <a:r>
              <a:rPr lang="es-ES_tradnl" dirty="0"/>
              <a:t>Si el saldo de la Caja en G1 se vuelve demasiado bajo en comparación con su saldo en Euros, el sistema muestra una advertencia, ya que esto indica que hay más demanda de préstamos que la cantidad de dinero disponible.</a:t>
            </a:r>
          </a:p>
          <a:p>
            <a:r>
              <a:rPr lang="es-ES_tradnl" dirty="0"/>
              <a:t>5. Crisis Financiera</a:t>
            </a:r>
          </a:p>
          <a:p>
            <a:r>
              <a:rPr lang="es-ES_tradnl" dirty="0"/>
              <a:t>A veces, puede ocurrir una crisis financiera de manera aleatoria. En este caso, el programa simula una situación en la que todos los prosumidores pierden parte de su dinero, lo que hace que sea más difícil continuar comprando y vendiendo. Esto refleja situaciones como una recesión económica en la vida real.</a:t>
            </a:r>
          </a:p>
          <a:p>
            <a:r>
              <a:rPr lang="es-ES_tradnl" dirty="0"/>
              <a:t>Ejemplo de Cómo Funciona el Programa</a:t>
            </a:r>
          </a:p>
          <a:p>
            <a:r>
              <a:rPr lang="es-ES_tradnl" dirty="0"/>
              <a:t>Inicialización:</a:t>
            </a:r>
          </a:p>
          <a:p>
            <a:r>
              <a:rPr lang="es-ES_tradnl" dirty="0"/>
              <a:t>Cuando comienzas la simulación, el programa crea a varios prosumidores (compradores y vendedores), cada uno con un saldo inicial de G1 y Euros. También crea la Caja, que comienza con un saldo propio.</a:t>
            </a:r>
          </a:p>
          <a:p>
            <a:r>
              <a:rPr lang="es-ES_tradnl" dirty="0"/>
              <a:t>Ejecución del Ciclo:</a:t>
            </a:r>
          </a:p>
          <a:p>
            <a:r>
              <a:rPr lang="es-ES_tradnl" dirty="0"/>
              <a:t>El programa avanza paso a paso, y en cada paso, las personas se mueven, interactúan entre ellas, y compran o venden productos.</a:t>
            </a:r>
          </a:p>
          <a:p>
            <a:r>
              <a:rPr lang="es-ES_tradnl" dirty="0"/>
              <a:t>Si un comprador se encuentra con un vendedor, intentará comprar algo. Si tiene suficiente dinero en G1, la transacción se realiza. Si no, pedirá un préstamo o canjeará Euros por G1.</a:t>
            </a:r>
          </a:p>
          <a:p>
            <a:r>
              <a:rPr lang="es-ES_tradnl" dirty="0"/>
              <a:t>Frustración:</a:t>
            </a:r>
          </a:p>
          <a:p>
            <a:r>
              <a:rPr lang="es-ES_tradnl" dirty="0"/>
              <a:t>Si alguien no tiene suficiente dinero para operar (por ejemplo, tiene un saldo negativo de G1), puede frustrarse. Cuando esto sucede, la persona abandona el sistema.</a:t>
            </a:r>
          </a:p>
          <a:p>
            <a:r>
              <a:rPr lang="es-ES_tradnl" dirty="0"/>
              <a:t>Monitoreo del Sistema:</a:t>
            </a:r>
          </a:p>
          <a:p>
            <a:r>
              <a:rPr lang="es-ES_tradnl" dirty="0"/>
              <a:t>A medida que avanza la simulación, el programa sigue calculando cosas como el saldo total de G1 y Euros de todos los prosumidores, cuántas personas han sido frustradas, y cuántas transacciones se han realizado.</a:t>
            </a:r>
          </a:p>
          <a:p>
            <a:r>
              <a:rPr lang="es-ES_tradnl" dirty="0"/>
              <a:t>También hay gráficos que muestran cómo cambian estas cifras con el tiempo.</a:t>
            </a:r>
          </a:p>
          <a:p>
            <a:r>
              <a:rPr lang="es-ES_tradnl" dirty="0"/>
              <a:t>Principales Casuísticas (Situaciones Clave)</a:t>
            </a:r>
          </a:p>
          <a:p>
            <a:r>
              <a:rPr lang="es-ES_tradnl" dirty="0"/>
              <a:t>Compras con éxito: Un comprador tiene suficiente G1 para comprar un producto y la venta se realiza sin problemas.</a:t>
            </a:r>
          </a:p>
          <a:p>
            <a:r>
              <a:rPr lang="es-ES_tradnl" dirty="0"/>
              <a:t>Venta con comisión: Un vendedor realiza una venta y paga una pequeña comisión a la Caja.</a:t>
            </a:r>
          </a:p>
          <a:p>
            <a:r>
              <a:rPr lang="es-ES_tradnl" dirty="0"/>
              <a:t>Préstamos de la Caja: Un comprador que no tiene suficiente dinero en G1 recibe un préstamo de la Caja.</a:t>
            </a:r>
          </a:p>
          <a:p>
            <a:r>
              <a:rPr lang="es-ES_tradnl" dirty="0"/>
              <a:t>Donación de Euros: Si un comprador no puede recibir un préstamo, la Caja puede donar Euros para ayudarle.</a:t>
            </a:r>
          </a:p>
          <a:p>
            <a:r>
              <a:rPr lang="es-ES_tradnl" dirty="0"/>
              <a:t>Frustración: Cuando alguien no tiene dinero suficiente ni acceso a préstamos o donaciones, se frustra y abandona el sistema.</a:t>
            </a:r>
          </a:p>
          <a:p>
            <a:r>
              <a:rPr lang="es-ES_tradnl" dirty="0"/>
              <a:t>Crisis Financiera: Un evento aleatorio que reduce los saldos de todos los prosumidores, haciendo que sea más difícil operar.</a:t>
            </a:r>
          </a:p>
          <a:p>
            <a:r>
              <a:rPr lang="es-ES_tradnl" dirty="0"/>
              <a:t>Visualización y Resultados</a:t>
            </a:r>
          </a:p>
          <a:p>
            <a:r>
              <a:rPr lang="es-ES_tradnl" dirty="0"/>
              <a:t>Durante la simulación, el programa muestra en la pantalla varias métricas clave, como:</a:t>
            </a:r>
          </a:p>
          <a:p>
            <a:endParaRPr lang="es-ES_tradnl" dirty="0"/>
          </a:p>
          <a:p>
            <a:r>
              <a:rPr lang="es-ES_tradnl" dirty="0"/>
              <a:t>El número total de transacciones que se han realizado.</a:t>
            </a:r>
          </a:p>
          <a:p>
            <a:r>
              <a:rPr lang="es-ES_tradnl" dirty="0"/>
              <a:t>La cantidad de personas frustradas que han abandonado el sistema.</a:t>
            </a:r>
          </a:p>
          <a:p>
            <a:r>
              <a:rPr lang="es-ES_tradnl" dirty="0"/>
              <a:t>El saldo total de G1 y Euros que circula entre los prosumidores.</a:t>
            </a:r>
          </a:p>
          <a:p>
            <a:r>
              <a:rPr lang="es-ES_tradnl" dirty="0"/>
              <a:t>Cuántos préstamos y donaciones se han hecho desde la Caja.</a:t>
            </a:r>
          </a:p>
          <a:p>
            <a:r>
              <a:rPr lang="es-ES_tradnl" dirty="0"/>
              <a:t>Además, hay gráficos que te permiten ver cómo estas métricas cambian a lo largo del tiempo, lo que ayuda a comprender el estado del mercado en cada momento.</a:t>
            </a:r>
          </a:p>
          <a:p>
            <a:endParaRPr lang="es-ES_tradnl" dirty="0"/>
          </a:p>
          <a:p>
            <a:r>
              <a:rPr lang="es-ES_tradnl" dirty="0"/>
              <a:t>¿Qué Puedes Aprender con Esta Simulación?</a:t>
            </a:r>
          </a:p>
          <a:p>
            <a:r>
              <a:rPr lang="es-ES_tradnl" dirty="0"/>
              <a:t>Este programa te ayuda a observar cómo funcionan ciertos aspectos de una economía:</a:t>
            </a:r>
          </a:p>
          <a:p>
            <a:endParaRPr lang="es-ES_tradnl" dirty="0"/>
          </a:p>
          <a:p>
            <a:r>
              <a:rPr lang="es-ES_tradnl" dirty="0"/>
              <a:t>Dinámica de oferta y demanda: Ver cómo compradores y vendedores interactúan, cómo el dinero cambia de manos, y cómo el sistema maneja los recursos limitados.</a:t>
            </a:r>
          </a:p>
          <a:p>
            <a:r>
              <a:rPr lang="es-ES_tradnl" dirty="0"/>
              <a:t>Crédito y endeudamiento: Puedes ver cómo funcionan los préstamos y qué sucede cuando la gente no puede pagar sus deudas.</a:t>
            </a:r>
          </a:p>
          <a:p>
            <a:r>
              <a:rPr lang="es-ES_tradnl" dirty="0"/>
              <a:t>Resiliencia del sistema: Con la crisis financiera simulada, puedes ver cómo un sistema económico responde a eventos inesperados y cómo las personas se adaptan o abandonan el mercado.</a:t>
            </a:r>
          </a:p>
          <a:p>
            <a:r>
              <a:rPr lang="es-ES_tradnl" dirty="0"/>
              <a:t>¿Cómo Usarlo?</a:t>
            </a:r>
          </a:p>
          <a:p>
            <a:r>
              <a:rPr lang="es-ES_tradnl" dirty="0"/>
              <a:t>Iniciar el Modelo:</a:t>
            </a:r>
          </a:p>
          <a:p>
            <a:endParaRPr lang="es-ES_tradnl" dirty="0"/>
          </a:p>
          <a:p>
            <a:r>
              <a:rPr lang="es-ES_tradnl" dirty="0"/>
              <a:t>Al comenzar la simulación, el programa crea automáticamente a los compradores y vendedores. No necesitas hacer nada más que observar cómo interactúan.</a:t>
            </a:r>
          </a:p>
          <a:p>
            <a:r>
              <a:rPr lang="es-ES_tradnl" dirty="0"/>
              <a:t>Observar el Ciclo:</a:t>
            </a:r>
          </a:p>
          <a:p>
            <a:endParaRPr lang="es-ES_tradnl" dirty="0"/>
          </a:p>
          <a:p>
            <a:r>
              <a:rPr lang="es-ES_tradnl" dirty="0"/>
              <a:t>Una vez que comiences la simulación, podrás ver cómo los prosumidores realizan transacciones, piden préstamos o se frustran. Todo esto ocurre en "ciclos" continuos, lo que significa que el sistema sigue funcionando indefinidamente hasta que lo detengas.</a:t>
            </a:r>
          </a:p>
          <a:p>
            <a:r>
              <a:rPr lang="es-ES_tradnl" dirty="0"/>
              <a:t>Revisar los Resultados:</a:t>
            </a:r>
          </a:p>
          <a:p>
            <a:endParaRPr lang="es-ES_tradnl" dirty="0"/>
          </a:p>
          <a:p>
            <a:r>
              <a:rPr lang="es-ES_tradnl" dirty="0"/>
              <a:t>Los gráficos y monitores te permiten ver cómo los saldos de G1 y Euros cambian con el tiempo, cuántas transacciones se realizan, y qué tan sostenible es el sistema a largo plazo.</a:t>
            </a:r>
          </a:p>
          <a:p>
            <a:r>
              <a:rPr lang="es-ES_tradnl" dirty="0"/>
              <a:t>Con este modelo, puedes aprender de una manera interactiva cómo las economías simples pueden funcionar y cómo ciertos factores (como la falta de dinero o las crisis financieras) afectan a las personas en un mercado.</a:t>
            </a:r>
          </a:p>
        </p:txBody>
      </p:sp>
      <p:sp>
        <p:nvSpPr>
          <p:cNvPr id="4" name="Slide Number Placeholder 3"/>
          <p:cNvSpPr>
            <a:spLocks noGrp="1"/>
          </p:cNvSpPr>
          <p:nvPr>
            <p:ph type="sldNum" sz="quarter" idx="5"/>
          </p:nvPr>
        </p:nvSpPr>
        <p:spPr/>
        <p:txBody>
          <a:bodyPr/>
          <a:lstStyle/>
          <a:p>
            <a:fld id="{36060D50-BAE3-4CF7-BB7C-6B427CCE2139}" type="slidenum">
              <a:rPr lang="es-ES_tradnl" smtClean="0"/>
              <a:t>18</a:t>
            </a:fld>
            <a:endParaRPr lang="es-ES_tradnl"/>
          </a:p>
        </p:txBody>
      </p:sp>
    </p:spTree>
    <p:extLst>
      <p:ext uri="{BB962C8B-B14F-4D97-AF65-F5344CB8AC3E}">
        <p14:creationId xmlns:p14="http://schemas.microsoft.com/office/powerpoint/2010/main" val="32555224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sz="4850" b="1" i="0">
                <a:solidFill>
                  <a:srgbClr val="FFAB40"/>
                </a:solidFill>
                <a:latin typeface="Calibri"/>
                <a:cs typeface="Calibri"/>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50" b="1" i="0">
                <a:solidFill>
                  <a:srgbClr val="FFAB40"/>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50" b="1" i="0">
                <a:solidFill>
                  <a:srgbClr val="FFAB40"/>
                </a:solidFill>
                <a:latin typeface="Calibri"/>
                <a:cs typeface="Calibri"/>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9/19/2024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3"/>
            <a:ext cx="18288000" cy="10286974"/>
          </a:xfrm>
          <a:prstGeom prst="rect">
            <a:avLst/>
          </a:prstGeom>
        </p:spPr>
      </p:pic>
      <p:sp>
        <p:nvSpPr>
          <p:cNvPr id="2" name="Holder 2"/>
          <p:cNvSpPr>
            <a:spLocks noGrp="1"/>
          </p:cNvSpPr>
          <p:nvPr>
            <p:ph type="title"/>
          </p:nvPr>
        </p:nvSpPr>
        <p:spPr/>
        <p:txBody>
          <a:bodyPr lIns="0" tIns="0" rIns="0" bIns="0"/>
          <a:lstStyle>
            <a:lvl1pPr>
              <a:defRPr sz="4850" b="1" i="0">
                <a:solidFill>
                  <a:srgbClr val="FFAB40"/>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9/19/2024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9/19/2024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955914" y="1114361"/>
            <a:ext cx="14388871" cy="1482458"/>
          </a:xfrm>
          <a:prstGeom prst="rect">
            <a:avLst/>
          </a:prstGeom>
        </p:spPr>
        <p:txBody>
          <a:bodyPr wrap="square" lIns="0" tIns="0" rIns="0" bIns="0">
            <a:spAutoFit/>
          </a:bodyPr>
          <a:lstStyle>
            <a:lvl1pPr>
              <a:defRPr sz="4850" b="1" i="0">
                <a:solidFill>
                  <a:srgbClr val="FFAB40"/>
                </a:solidFill>
                <a:latin typeface="Calibri"/>
                <a:cs typeface="Calibri"/>
              </a:defRPr>
            </a:lvl1pPr>
          </a:lstStyle>
          <a:p>
            <a:endParaRPr/>
          </a:p>
        </p:txBody>
      </p:sp>
      <p:sp>
        <p:nvSpPr>
          <p:cNvPr id="3" name="Holder 3"/>
          <p:cNvSpPr>
            <a:spLocks noGrp="1"/>
          </p:cNvSpPr>
          <p:nvPr>
            <p:ph type="body" idx="1"/>
          </p:nvPr>
        </p:nvSpPr>
        <p:spPr>
          <a:xfrm>
            <a:off x="915035" y="2368931"/>
            <a:ext cx="16470630"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9/19/2024</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hyperlink" Target="https://chatgpt.com/g/g-GVJx6mfJc-my-netlogo-assistant" TargetMode="External"/><Relationship Id="rId7" Type="http://schemas.openxmlformats.org/officeDocument/2006/relationships/hyperlink" Target="https://youtu.be/uq0RvOmNJ3k" TargetMode="Externa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hyperlink" Target="https://youtu.be/S6rhjG4LJuU" TargetMode="Externa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hyperlink" Target="https://www.stock-free.org/basket-with-vegetables-vegetables-carrots-harvest-straw.html" TargetMode="External"/><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68750" y="273050"/>
            <a:ext cx="9563734" cy="8672887"/>
          </a:xfrm>
          <a:prstGeom prst="rect">
            <a:avLst/>
          </a:prstGeom>
        </p:spPr>
        <p:txBody>
          <a:bodyPr vert="horz" wrap="square" lIns="0" tIns="8890" rIns="0" bIns="0" rtlCol="0">
            <a:spAutoFit/>
          </a:bodyPr>
          <a:lstStyle/>
          <a:p>
            <a:pPr marL="12700" marR="5080" algn="ctr">
              <a:lnSpc>
                <a:spcPct val="101000"/>
              </a:lnSpc>
              <a:spcBef>
                <a:spcPts val="70"/>
              </a:spcBef>
            </a:pPr>
            <a:r>
              <a:rPr sz="8000" spc="620" dirty="0">
                <a:solidFill>
                  <a:srgbClr val="FFFFFF"/>
                </a:solidFill>
              </a:rPr>
              <a:t>Moneda</a:t>
            </a:r>
            <a:r>
              <a:rPr sz="8000" spc="315" dirty="0">
                <a:solidFill>
                  <a:srgbClr val="FFFFFF"/>
                </a:solidFill>
              </a:rPr>
              <a:t> </a:t>
            </a:r>
            <a:r>
              <a:rPr sz="8000" spc="480" dirty="0">
                <a:solidFill>
                  <a:srgbClr val="FFFFFF"/>
                </a:solidFill>
              </a:rPr>
              <a:t>Social:</a:t>
            </a:r>
            <a:br>
              <a:rPr lang="es-ES_tradnl" sz="8000" spc="480" dirty="0">
                <a:solidFill>
                  <a:srgbClr val="FFFFFF"/>
                </a:solidFill>
              </a:rPr>
            </a:br>
            <a:br>
              <a:rPr lang="es-ES" sz="8000" spc="480" dirty="0">
                <a:solidFill>
                  <a:srgbClr val="FFFFFF"/>
                </a:solidFill>
              </a:rPr>
            </a:br>
            <a:r>
              <a:rPr sz="8000" spc="655" dirty="0" err="1">
                <a:solidFill>
                  <a:srgbClr val="FFFFFF"/>
                </a:solidFill>
              </a:rPr>
              <a:t>Impulsando</a:t>
            </a:r>
            <a:r>
              <a:rPr sz="8000" spc="310" dirty="0">
                <a:solidFill>
                  <a:srgbClr val="FFFFFF"/>
                </a:solidFill>
              </a:rPr>
              <a:t> </a:t>
            </a:r>
            <a:r>
              <a:rPr sz="8000" spc="470" dirty="0">
                <a:solidFill>
                  <a:srgbClr val="FFFFFF"/>
                </a:solidFill>
              </a:rPr>
              <a:t>la</a:t>
            </a:r>
            <a:r>
              <a:rPr sz="8000" spc="310" dirty="0">
                <a:solidFill>
                  <a:srgbClr val="FFFFFF"/>
                </a:solidFill>
              </a:rPr>
              <a:t> </a:t>
            </a:r>
            <a:r>
              <a:rPr sz="8000" spc="685" dirty="0">
                <a:solidFill>
                  <a:srgbClr val="FFFFFF"/>
                </a:solidFill>
              </a:rPr>
              <a:t>Economía </a:t>
            </a:r>
            <a:r>
              <a:rPr sz="8000" spc="645" dirty="0">
                <a:solidFill>
                  <a:srgbClr val="FFFFFF"/>
                </a:solidFill>
              </a:rPr>
              <a:t>Local</a:t>
            </a:r>
            <a:r>
              <a:rPr sz="8000" spc="300" dirty="0">
                <a:solidFill>
                  <a:srgbClr val="FFFFFF"/>
                </a:solidFill>
              </a:rPr>
              <a:t> </a:t>
            </a:r>
            <a:r>
              <a:rPr sz="8000" spc="665" dirty="0">
                <a:solidFill>
                  <a:srgbClr val="FFFFFF"/>
                </a:solidFill>
              </a:rPr>
              <a:t>y</a:t>
            </a:r>
            <a:r>
              <a:rPr sz="8000" spc="300" dirty="0">
                <a:solidFill>
                  <a:srgbClr val="FFFFFF"/>
                </a:solidFill>
              </a:rPr>
              <a:t> </a:t>
            </a:r>
            <a:r>
              <a:rPr sz="8000" spc="470" dirty="0">
                <a:solidFill>
                  <a:srgbClr val="FFFFFF"/>
                </a:solidFill>
              </a:rPr>
              <a:t>la</a:t>
            </a:r>
            <a:r>
              <a:rPr sz="8000" spc="305" dirty="0">
                <a:solidFill>
                  <a:srgbClr val="FFFFFF"/>
                </a:solidFill>
              </a:rPr>
              <a:t> </a:t>
            </a:r>
            <a:r>
              <a:rPr sz="8000" spc="560" dirty="0" err="1">
                <a:solidFill>
                  <a:srgbClr val="FFFFFF"/>
                </a:solidFill>
              </a:rPr>
              <a:t>Sostenibilidad</a:t>
            </a:r>
            <a:r>
              <a:rPr lang="es-ES_tradnl" sz="8000" spc="560" dirty="0">
                <a:solidFill>
                  <a:srgbClr val="FFFFFF"/>
                </a:solidFill>
              </a:rPr>
              <a:t> mediante cajas de cambio</a:t>
            </a:r>
            <a:endParaRPr sz="8000" dirty="0"/>
          </a:p>
        </p:txBody>
      </p:sp>
      <p:sp>
        <p:nvSpPr>
          <p:cNvPr id="3" name="object 5">
            <a:extLst>
              <a:ext uri="{FF2B5EF4-FFF2-40B4-BE49-F238E27FC236}">
                <a16:creationId xmlns:a16="http://schemas.microsoft.com/office/drawing/2014/main" id="{9145A42E-8FEE-37BF-818D-223ACAE02F32}"/>
              </a:ext>
            </a:extLst>
          </p:cNvPr>
          <p:cNvSpPr/>
          <p:nvPr/>
        </p:nvSpPr>
        <p:spPr>
          <a:xfrm>
            <a:off x="5873750" y="2101850"/>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3"/>
            <a:ext cx="18288000" cy="10286974"/>
          </a:xfrm>
          <a:prstGeom prst="rect">
            <a:avLst/>
          </a:prstGeom>
        </p:spPr>
      </p:pic>
      <p:sp>
        <p:nvSpPr>
          <p:cNvPr id="3" name="object 3"/>
          <p:cNvSpPr txBox="1">
            <a:spLocks noGrp="1"/>
          </p:cNvSpPr>
          <p:nvPr>
            <p:ph type="title"/>
          </p:nvPr>
        </p:nvSpPr>
        <p:spPr>
          <a:xfrm>
            <a:off x="8388350" y="425450"/>
            <a:ext cx="8382000" cy="1120820"/>
          </a:xfrm>
          <a:prstGeom prst="rect">
            <a:avLst/>
          </a:prstGeom>
        </p:spPr>
        <p:txBody>
          <a:bodyPr vert="horz" wrap="square" lIns="0" tIns="12700" rIns="0" bIns="0" rtlCol="0">
            <a:spAutoFit/>
          </a:bodyPr>
          <a:lstStyle/>
          <a:p>
            <a:pPr marL="12700">
              <a:spcBef>
                <a:spcPts val="100"/>
              </a:spcBef>
            </a:pPr>
            <a:r>
              <a:rPr lang="es-ES_tradnl" sz="3600" spc="470" dirty="0"/>
              <a:t>Desafíos de las monedas sociales para su expansión de bienestar</a:t>
            </a:r>
            <a:endParaRPr sz="3600" spc="470" dirty="0"/>
          </a:p>
        </p:txBody>
      </p:sp>
      <p:sp>
        <p:nvSpPr>
          <p:cNvPr id="5" name="object 4">
            <a:extLst>
              <a:ext uri="{FF2B5EF4-FFF2-40B4-BE49-F238E27FC236}">
                <a16:creationId xmlns:a16="http://schemas.microsoft.com/office/drawing/2014/main" id="{834A99A2-A338-266E-3E6F-ACD88AE3ABA3}"/>
              </a:ext>
            </a:extLst>
          </p:cNvPr>
          <p:cNvSpPr txBox="1"/>
          <p:nvPr/>
        </p:nvSpPr>
        <p:spPr>
          <a:xfrm>
            <a:off x="8388350" y="1873250"/>
            <a:ext cx="9525000" cy="6767045"/>
          </a:xfrm>
          <a:prstGeom prst="rect">
            <a:avLst/>
          </a:prstGeom>
        </p:spPr>
        <p:txBody>
          <a:bodyPr vert="horz" wrap="square" lIns="0" tIns="12700" rIns="0" bIns="0" rtlCol="0">
            <a:spAutoFit/>
          </a:bodyPr>
          <a:lstStyle/>
          <a:p>
            <a:pPr marL="12700" marR="5080" indent="-635" algn="just">
              <a:lnSpc>
                <a:spcPct val="101299"/>
              </a:lnSpc>
              <a:spcBef>
                <a:spcPts val="100"/>
              </a:spcBef>
            </a:pPr>
            <a:r>
              <a:rPr lang="es-ES_tradnl" sz="2400" spc="240" dirty="0">
                <a:solidFill>
                  <a:srgbClr val="FFFFFF"/>
                </a:solidFill>
                <a:latin typeface="Calibri"/>
                <a:cs typeface="Calibri"/>
              </a:rPr>
              <a:t>-La expansión de bienestar económico por medio de las monedas sociales requiere ampliar su base social y democrática.</a:t>
            </a:r>
          </a:p>
          <a:p>
            <a:pPr marL="12700" marR="5080" indent="-635" algn="just">
              <a:lnSpc>
                <a:spcPct val="101299"/>
              </a:lnSpc>
              <a:spcBef>
                <a:spcPts val="100"/>
              </a:spcBef>
            </a:pPr>
            <a:r>
              <a:rPr lang="es-ES_tradnl" sz="2400" spc="240" dirty="0">
                <a:solidFill>
                  <a:srgbClr val="FFFFFF"/>
                </a:solidFill>
                <a:latin typeface="Calibri"/>
                <a:cs typeface="Calibri"/>
              </a:rPr>
              <a:t>-Una de las características relevantes de su uso es potenciar los localismos monetarios, promoviendo la creación de más redes de intercambio, con lo cual fomentar su uso y facilitar el intercambio de distintas monedas sociales y FIAT, resulta en una potencial ampliación de las fronteras actuales en el uso de monedas sociales.</a:t>
            </a:r>
          </a:p>
          <a:p>
            <a:pPr marL="12700" marR="5080" indent="-635" algn="just">
              <a:lnSpc>
                <a:spcPct val="101299"/>
              </a:lnSpc>
              <a:spcBef>
                <a:spcPts val="100"/>
              </a:spcBef>
            </a:pPr>
            <a:r>
              <a:rPr lang="es-ES_tradnl" sz="2400" spc="240" dirty="0">
                <a:solidFill>
                  <a:srgbClr val="FFFFFF"/>
                </a:solidFill>
                <a:latin typeface="Calibri"/>
                <a:cs typeface="Calibri"/>
              </a:rPr>
              <a:t>-Alcanzar un número de usuarios que, por su masa crítica, dinamice el uso extendido de las monedas sociales en las instituciones públicas y privadas.</a:t>
            </a:r>
          </a:p>
          <a:p>
            <a:pPr marL="12700" marR="5080" indent="-635" algn="just">
              <a:lnSpc>
                <a:spcPct val="101299"/>
              </a:lnSpc>
              <a:spcBef>
                <a:spcPts val="100"/>
              </a:spcBef>
            </a:pPr>
            <a:r>
              <a:rPr lang="es-ES_tradnl" sz="2400" spc="240" dirty="0">
                <a:solidFill>
                  <a:srgbClr val="FFFFFF"/>
                </a:solidFill>
                <a:latin typeface="Calibri"/>
                <a:cs typeface="Calibri"/>
              </a:rPr>
              <a:t>-La característica complementaria a las monedas FIAT resulta ser una estrategia a reforzar, con controles necesarios para asegurar su justo y sustentable intercambio para no perder el espíritu alternativo de la economía solidaria de la moneda social.</a:t>
            </a:r>
          </a:p>
          <a:p>
            <a:pPr marL="12700" marR="5080" indent="-635" algn="just">
              <a:lnSpc>
                <a:spcPct val="101299"/>
              </a:lnSpc>
              <a:spcBef>
                <a:spcPts val="100"/>
              </a:spcBef>
            </a:pPr>
            <a:endParaRPr sz="2400" dirty="0">
              <a:latin typeface="Calibri"/>
              <a:cs typeface="Calibri"/>
            </a:endParaRPr>
          </a:p>
        </p:txBody>
      </p:sp>
      <p:sp>
        <p:nvSpPr>
          <p:cNvPr id="9" name="TextBox 8">
            <a:extLst>
              <a:ext uri="{FF2B5EF4-FFF2-40B4-BE49-F238E27FC236}">
                <a16:creationId xmlns:a16="http://schemas.microsoft.com/office/drawing/2014/main" id="{2D1432A3-7C94-D255-A946-6738CAEF909E}"/>
              </a:ext>
            </a:extLst>
          </p:cNvPr>
          <p:cNvSpPr txBox="1"/>
          <p:nvPr/>
        </p:nvSpPr>
        <p:spPr>
          <a:xfrm>
            <a:off x="8417891" y="9307428"/>
            <a:ext cx="9998764" cy="646331"/>
          </a:xfrm>
          <a:prstGeom prst="rect">
            <a:avLst/>
          </a:prstGeom>
          <a:noFill/>
        </p:spPr>
        <p:txBody>
          <a:bodyPr wrap="square">
            <a:spAutoFit/>
          </a:bodyPr>
          <a:lstStyle/>
          <a:p>
            <a:r>
              <a:rPr lang="es-ES_tradnl" b="0" i="0" dirty="0">
                <a:solidFill>
                  <a:srgbClr val="56697C"/>
                </a:solidFill>
                <a:effectLst/>
                <a:latin typeface="Roboto" panose="02000000000000000000" pitchFamily="2" charset="0"/>
              </a:rPr>
              <a:t>Hoy en día existen, más de 1,500 monedas sociales y redes de intercambio activas en el mundo, solo el CES tiene 1,091 sistemas de intercambio en 101 países.</a:t>
            </a:r>
            <a:endParaRPr lang="es-ES_tradnl" dirty="0"/>
          </a:p>
        </p:txBody>
      </p:sp>
      <p:sp>
        <p:nvSpPr>
          <p:cNvPr id="4" name="object 5">
            <a:extLst>
              <a:ext uri="{FF2B5EF4-FFF2-40B4-BE49-F238E27FC236}">
                <a16:creationId xmlns:a16="http://schemas.microsoft.com/office/drawing/2014/main" id="{0527493A-F516-8F86-4292-6AC0E8D0B39B}"/>
              </a:ext>
            </a:extLst>
          </p:cNvPr>
          <p:cNvSpPr/>
          <p:nvPr/>
        </p:nvSpPr>
        <p:spPr>
          <a:xfrm>
            <a:off x="10823298" y="8640295"/>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3225089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object 2">
            <a:extLst>
              <a:ext uri="{FF2B5EF4-FFF2-40B4-BE49-F238E27FC236}">
                <a16:creationId xmlns:a16="http://schemas.microsoft.com/office/drawing/2014/main" id="{1711826A-12BD-FD2F-4E1F-97D2D4D4FE99}"/>
              </a:ext>
            </a:extLst>
          </p:cNvPr>
          <p:cNvPicPr/>
          <p:nvPr/>
        </p:nvPicPr>
        <p:blipFill>
          <a:blip r:embed="rId3" cstate="print"/>
          <a:stretch>
            <a:fillRect/>
          </a:stretch>
        </p:blipFill>
        <p:spPr>
          <a:xfrm>
            <a:off x="0" y="3"/>
            <a:ext cx="18288000" cy="10286973"/>
          </a:xfrm>
          <a:prstGeom prst="rect">
            <a:avLst/>
          </a:prstGeom>
        </p:spPr>
      </p:pic>
      <p:sp>
        <p:nvSpPr>
          <p:cNvPr id="3" name="object 3"/>
          <p:cNvSpPr txBox="1">
            <a:spLocks noGrp="1"/>
          </p:cNvSpPr>
          <p:nvPr>
            <p:ph type="title"/>
          </p:nvPr>
        </p:nvSpPr>
        <p:spPr>
          <a:xfrm>
            <a:off x="-2082294" y="-228287"/>
            <a:ext cx="14388871" cy="1094094"/>
          </a:xfrm>
          <a:prstGeom prst="rect">
            <a:avLst/>
          </a:prstGeom>
        </p:spPr>
        <p:txBody>
          <a:bodyPr vert="horz" wrap="square" lIns="0" tIns="344373" rIns="0" bIns="0" rtlCol="0">
            <a:spAutoFit/>
          </a:bodyPr>
          <a:lstStyle/>
          <a:p>
            <a:pPr marL="2392680">
              <a:lnSpc>
                <a:spcPct val="100000"/>
              </a:lnSpc>
              <a:spcBef>
                <a:spcPts val="125"/>
              </a:spcBef>
            </a:pPr>
            <a:r>
              <a:rPr lang="es-ES_tradnl" spc="635" dirty="0"/>
              <a:t>Una simulación de caja de cambio</a:t>
            </a:r>
            <a:endParaRPr spc="600" dirty="0"/>
          </a:p>
        </p:txBody>
      </p:sp>
      <p:sp>
        <p:nvSpPr>
          <p:cNvPr id="6" name="object 5">
            <a:extLst>
              <a:ext uri="{FF2B5EF4-FFF2-40B4-BE49-F238E27FC236}">
                <a16:creationId xmlns:a16="http://schemas.microsoft.com/office/drawing/2014/main" id="{5784E378-A32D-EABA-E046-2282B62B0304}"/>
              </a:ext>
            </a:extLst>
          </p:cNvPr>
          <p:cNvSpPr/>
          <p:nvPr/>
        </p:nvSpPr>
        <p:spPr>
          <a:xfrm>
            <a:off x="463550" y="2825627"/>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29" name="TextBox 28">
            <a:extLst>
              <a:ext uri="{FF2B5EF4-FFF2-40B4-BE49-F238E27FC236}">
                <a16:creationId xmlns:a16="http://schemas.microsoft.com/office/drawing/2014/main" id="{5E3D3AB3-8CBE-3964-2C38-65AB52EF606D}"/>
              </a:ext>
            </a:extLst>
          </p:cNvPr>
          <p:cNvSpPr txBox="1"/>
          <p:nvPr/>
        </p:nvSpPr>
        <p:spPr>
          <a:xfrm>
            <a:off x="320813" y="795743"/>
            <a:ext cx="11201400" cy="1384995"/>
          </a:xfrm>
          <a:prstGeom prst="rect">
            <a:avLst/>
          </a:prstGeom>
          <a:noFill/>
        </p:spPr>
        <p:txBody>
          <a:bodyPr wrap="square">
            <a:spAutoFit/>
          </a:bodyPr>
          <a:lstStyle/>
          <a:p>
            <a:r>
              <a:rPr lang="es-ES_tradnl" sz="2800" spc="325" dirty="0">
                <a:solidFill>
                  <a:srgbClr val="FFFFFF"/>
                </a:solidFill>
                <a:latin typeface="Calibri"/>
                <a:cs typeface="Calibri"/>
              </a:rPr>
              <a:t>Este programa simula un mercado donde los agentes son compradores o vendedores, usando la moneda social G1, y opcionalmente euros (€). </a:t>
            </a:r>
          </a:p>
        </p:txBody>
      </p:sp>
      <p:sp>
        <p:nvSpPr>
          <p:cNvPr id="33" name="TextBox 32">
            <a:extLst>
              <a:ext uri="{FF2B5EF4-FFF2-40B4-BE49-F238E27FC236}">
                <a16:creationId xmlns:a16="http://schemas.microsoft.com/office/drawing/2014/main" id="{C73EDEC3-B82B-DE92-AE69-7E555F699E5E}"/>
              </a:ext>
            </a:extLst>
          </p:cNvPr>
          <p:cNvSpPr txBox="1"/>
          <p:nvPr/>
        </p:nvSpPr>
        <p:spPr>
          <a:xfrm>
            <a:off x="228600" y="2915007"/>
            <a:ext cx="17830800" cy="7478970"/>
          </a:xfrm>
          <a:prstGeom prst="rect">
            <a:avLst/>
          </a:prstGeom>
          <a:noFill/>
        </p:spPr>
        <p:txBody>
          <a:bodyPr wrap="square">
            <a:spAutoFit/>
          </a:bodyPr>
          <a:lstStyle/>
          <a:p>
            <a:pPr marL="457200" indent="-457200">
              <a:buFont typeface="Arial" panose="020B0604020202020204" pitchFamily="34" charset="0"/>
              <a:buChar char="•"/>
            </a:pPr>
            <a:r>
              <a:rPr lang="es-ES_tradnl" sz="3200" spc="325" dirty="0">
                <a:solidFill>
                  <a:srgbClr val="FFFFFF"/>
                </a:solidFill>
                <a:latin typeface="Calibri"/>
                <a:cs typeface="Calibri"/>
              </a:rPr>
              <a:t>	Caja: Un “usuario” que presta dinero y canjea monedas a quienes no tienen suficiente.</a:t>
            </a:r>
          </a:p>
          <a:p>
            <a:pPr marL="457200" indent="-457200">
              <a:buFont typeface="Arial" panose="020B0604020202020204" pitchFamily="34" charset="0"/>
              <a:buChar char="•"/>
            </a:pPr>
            <a:r>
              <a:rPr lang="es-ES_tradnl" sz="3200" spc="325" dirty="0">
                <a:solidFill>
                  <a:srgbClr val="FFFFFF"/>
                </a:solidFill>
                <a:latin typeface="Calibri"/>
                <a:cs typeface="Calibri"/>
              </a:rPr>
              <a:t>	Frustrados: Agentes que no pueden comprar o vender por falta de dinero.</a:t>
            </a:r>
          </a:p>
          <a:p>
            <a:pPr marL="457200" indent="-457200">
              <a:buFont typeface="Arial" panose="020B0604020202020204" pitchFamily="34" charset="0"/>
              <a:buChar char="•"/>
            </a:pPr>
            <a:r>
              <a:rPr lang="es-ES_tradnl" sz="3200" spc="325" dirty="0">
                <a:solidFill>
                  <a:srgbClr val="FFFFFF"/>
                </a:solidFill>
                <a:latin typeface="Calibri"/>
                <a:cs typeface="Calibri"/>
              </a:rPr>
              <a:t>	Crisis financieras: Pueden ocurrir y afectar el saldo de todos.</a:t>
            </a:r>
          </a:p>
          <a:p>
            <a:pPr marL="457200" indent="-457200">
              <a:buFont typeface="Arial" panose="020B0604020202020204" pitchFamily="34" charset="0"/>
              <a:buChar char="•"/>
            </a:pPr>
            <a:r>
              <a:rPr lang="es-ES_tradnl" sz="3200" spc="325" dirty="0">
                <a:solidFill>
                  <a:srgbClr val="FFFFFF"/>
                </a:solidFill>
                <a:latin typeface="Calibri"/>
                <a:cs typeface="Calibri"/>
              </a:rPr>
              <a:t>	Posibilidades de ajuste: Precios y transacciones son aleatorios, pero 	puedes modificarlos. La probabilidad de interacción y la llegada de 	nuevos usuarios también se pueden cambiar. Puedes ajustar la frecuencia 	de las crisis financieras. </a:t>
            </a:r>
          </a:p>
          <a:p>
            <a:pPr marL="457200" indent="-457200">
              <a:buFont typeface="Arial" panose="020B0604020202020204" pitchFamily="34" charset="0"/>
              <a:buChar char="•"/>
            </a:pPr>
            <a:r>
              <a:rPr lang="es-ES_tradnl" sz="3200" spc="325" dirty="0">
                <a:solidFill>
                  <a:srgbClr val="FFFFFF"/>
                </a:solidFill>
                <a:latin typeface="Calibri"/>
                <a:cs typeface="Calibri"/>
              </a:rPr>
              <a:t>Resultados esperados:</a:t>
            </a:r>
          </a:p>
          <a:p>
            <a:pPr lvl="1"/>
            <a:r>
              <a:rPr lang="es-ES_tradnl" sz="3200" spc="325" dirty="0">
                <a:solidFill>
                  <a:srgbClr val="FFFFFF"/>
                </a:solidFill>
                <a:latin typeface="Calibri"/>
                <a:cs typeface="Calibri"/>
              </a:rPr>
              <a:t>	-Colapso del mercado: si muchos agentes se frustran.</a:t>
            </a:r>
          </a:p>
          <a:p>
            <a:r>
              <a:rPr lang="es-ES_tradnl" sz="3200" spc="325" dirty="0">
                <a:solidFill>
                  <a:srgbClr val="FFFFFF"/>
                </a:solidFill>
                <a:latin typeface="Calibri"/>
                <a:cs typeface="Calibri"/>
              </a:rPr>
              <a:t>	-Estabilidad: si se ajustan los valores para evitar frustraciones y promover 	más transacciones exitosas.</a:t>
            </a:r>
          </a:p>
          <a:p>
            <a:pPr marL="457200" indent="-457200">
              <a:buFont typeface="Arial" panose="020B0604020202020204" pitchFamily="34" charset="0"/>
              <a:buChar char="•"/>
            </a:pPr>
            <a:r>
              <a:rPr lang="es-ES_tradnl" sz="3200" spc="325" dirty="0">
                <a:solidFill>
                  <a:srgbClr val="FFFFFF"/>
                </a:solidFill>
                <a:latin typeface="Calibri"/>
                <a:cs typeface="Calibri"/>
              </a:rPr>
              <a:t>Uso de otras monedas: Se </a:t>
            </a:r>
            <a:r>
              <a:rPr lang="es-ES_tradnl" sz="3200" spc="325" dirty="0" err="1">
                <a:solidFill>
                  <a:srgbClr val="FFFFFF"/>
                </a:solidFill>
                <a:latin typeface="Calibri"/>
                <a:cs typeface="Calibri"/>
              </a:rPr>
              <a:t>prové</a:t>
            </a:r>
            <a:r>
              <a:rPr lang="es-ES_tradnl" sz="3200" spc="325" dirty="0">
                <a:solidFill>
                  <a:srgbClr val="FFFFFF"/>
                </a:solidFill>
                <a:latin typeface="Calibri"/>
                <a:cs typeface="Calibri"/>
              </a:rPr>
              <a:t> el uso opcional de otra moneda, en este caso euros (€) y poder comparar comportamientos usando o no caja de cambio</a:t>
            </a:r>
          </a:p>
          <a:p>
            <a:endParaRPr lang="es-ES_tradnl" sz="3200" spc="325" dirty="0">
              <a:solidFill>
                <a:srgbClr val="FFFFFF"/>
              </a:solidFill>
              <a:latin typeface="Calibri"/>
              <a:cs typeface="Calibri"/>
            </a:endParaRPr>
          </a:p>
        </p:txBody>
      </p:sp>
    </p:spTree>
    <p:extLst>
      <p:ext uri="{BB962C8B-B14F-4D97-AF65-F5344CB8AC3E}">
        <p14:creationId xmlns:p14="http://schemas.microsoft.com/office/powerpoint/2010/main" val="26871274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object 2">
            <a:extLst>
              <a:ext uri="{FF2B5EF4-FFF2-40B4-BE49-F238E27FC236}">
                <a16:creationId xmlns:a16="http://schemas.microsoft.com/office/drawing/2014/main" id="{1711826A-12BD-FD2F-4E1F-97D2D4D4FE99}"/>
              </a:ext>
            </a:extLst>
          </p:cNvPr>
          <p:cNvPicPr/>
          <p:nvPr/>
        </p:nvPicPr>
        <p:blipFill>
          <a:blip r:embed="rId3" cstate="print"/>
          <a:stretch>
            <a:fillRect/>
          </a:stretch>
        </p:blipFill>
        <p:spPr>
          <a:xfrm>
            <a:off x="0" y="3"/>
            <a:ext cx="18288000" cy="10286973"/>
          </a:xfrm>
          <a:prstGeom prst="rect">
            <a:avLst/>
          </a:prstGeom>
        </p:spPr>
      </p:pic>
      <p:sp>
        <p:nvSpPr>
          <p:cNvPr id="3" name="object 3"/>
          <p:cNvSpPr txBox="1">
            <a:spLocks noGrp="1"/>
          </p:cNvSpPr>
          <p:nvPr>
            <p:ph type="title"/>
          </p:nvPr>
        </p:nvSpPr>
        <p:spPr>
          <a:xfrm>
            <a:off x="-2082294" y="-228287"/>
            <a:ext cx="14388871" cy="1094094"/>
          </a:xfrm>
          <a:prstGeom prst="rect">
            <a:avLst/>
          </a:prstGeom>
        </p:spPr>
        <p:txBody>
          <a:bodyPr vert="horz" wrap="square" lIns="0" tIns="344373" rIns="0" bIns="0" rtlCol="0">
            <a:spAutoFit/>
          </a:bodyPr>
          <a:lstStyle/>
          <a:p>
            <a:pPr marL="2392680">
              <a:lnSpc>
                <a:spcPct val="100000"/>
              </a:lnSpc>
              <a:spcBef>
                <a:spcPts val="125"/>
              </a:spcBef>
            </a:pPr>
            <a:r>
              <a:rPr lang="es-ES_tradnl" spc="635" dirty="0"/>
              <a:t>Reglas básicas del mercado</a:t>
            </a:r>
            <a:endParaRPr spc="600" dirty="0"/>
          </a:p>
        </p:txBody>
      </p:sp>
      <p:sp>
        <p:nvSpPr>
          <p:cNvPr id="4" name="object 4"/>
          <p:cNvSpPr txBox="1"/>
          <p:nvPr/>
        </p:nvSpPr>
        <p:spPr>
          <a:xfrm>
            <a:off x="390387" y="1060974"/>
            <a:ext cx="15238622" cy="1126719"/>
          </a:xfrm>
          <a:prstGeom prst="rect">
            <a:avLst/>
          </a:prstGeom>
        </p:spPr>
        <p:txBody>
          <a:bodyPr vert="horz" wrap="square" lIns="0" tIns="12700" rIns="0" bIns="0" rtlCol="0">
            <a:spAutoFit/>
          </a:bodyPr>
          <a:lstStyle/>
          <a:p>
            <a:pPr marL="12065" marR="5080" algn="ctr">
              <a:lnSpc>
                <a:spcPct val="100899"/>
              </a:lnSpc>
              <a:spcBef>
                <a:spcPts val="100"/>
              </a:spcBef>
            </a:pPr>
            <a:r>
              <a:rPr lang="es-ES_tradnl" sz="3600" spc="325" dirty="0">
                <a:solidFill>
                  <a:srgbClr val="FFFFFF"/>
                </a:solidFill>
                <a:latin typeface="Calibri"/>
                <a:cs typeface="Calibri"/>
              </a:rPr>
              <a:t>Los acuerdos mínimos son:</a:t>
            </a:r>
          </a:p>
          <a:p>
            <a:pPr marL="12065" marR="5080" algn="ctr">
              <a:lnSpc>
                <a:spcPct val="100899"/>
              </a:lnSpc>
              <a:spcBef>
                <a:spcPts val="100"/>
              </a:spcBef>
            </a:pPr>
            <a:endParaRPr sz="3600" dirty="0">
              <a:latin typeface="Calibri"/>
              <a:cs typeface="Calibri"/>
            </a:endParaRPr>
          </a:p>
        </p:txBody>
      </p:sp>
      <p:sp>
        <p:nvSpPr>
          <p:cNvPr id="6" name="object 5">
            <a:extLst>
              <a:ext uri="{FF2B5EF4-FFF2-40B4-BE49-F238E27FC236}">
                <a16:creationId xmlns:a16="http://schemas.microsoft.com/office/drawing/2014/main" id="{5784E378-A32D-EABA-E046-2282B62B0304}"/>
              </a:ext>
            </a:extLst>
          </p:cNvPr>
          <p:cNvSpPr/>
          <p:nvPr/>
        </p:nvSpPr>
        <p:spPr>
          <a:xfrm>
            <a:off x="5522530" y="2069342"/>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5" name="TextBox 4">
            <a:extLst>
              <a:ext uri="{FF2B5EF4-FFF2-40B4-BE49-F238E27FC236}">
                <a16:creationId xmlns:a16="http://schemas.microsoft.com/office/drawing/2014/main" id="{4920EE4B-BCAF-B7AC-68A7-E5854D8770B7}"/>
              </a:ext>
            </a:extLst>
          </p:cNvPr>
          <p:cNvSpPr txBox="1"/>
          <p:nvPr/>
        </p:nvSpPr>
        <p:spPr>
          <a:xfrm>
            <a:off x="1073150" y="2855932"/>
            <a:ext cx="13581129" cy="6740307"/>
          </a:xfrm>
          <a:prstGeom prst="rect">
            <a:avLst/>
          </a:prstGeom>
          <a:noFill/>
        </p:spPr>
        <p:txBody>
          <a:bodyPr wrap="square">
            <a:spAutoFit/>
          </a:bodyPr>
          <a:lstStyle/>
          <a:p>
            <a:pPr marL="571500" indent="-571500">
              <a:buFont typeface="Arial" panose="020B0604020202020204" pitchFamily="34" charset="0"/>
              <a:buChar char="•"/>
            </a:pPr>
            <a:r>
              <a:rPr lang="es-ES_tradnl" sz="3600" spc="325" dirty="0">
                <a:solidFill>
                  <a:srgbClr val="FFFFFF"/>
                </a:solidFill>
                <a:latin typeface="Calibri"/>
                <a:cs typeface="Calibri"/>
              </a:rPr>
              <a:t>Los compradores usan dinero para adquirir productos de los vendedores, y ambos manejan G1 y euros. Si no tienen suficiente dinero, no pueden operar.</a:t>
            </a:r>
          </a:p>
          <a:p>
            <a:pPr marL="571500" indent="-571500">
              <a:buFont typeface="Arial" panose="020B0604020202020204" pitchFamily="34" charset="0"/>
              <a:buChar char="•"/>
            </a:pPr>
            <a:r>
              <a:rPr lang="es-ES_tradnl" sz="3600" spc="325" dirty="0">
                <a:solidFill>
                  <a:srgbClr val="FFFFFF"/>
                </a:solidFill>
                <a:latin typeface="Calibri"/>
                <a:cs typeface="Calibri"/>
              </a:rPr>
              <a:t>La caja presta dinero a los usuarios sin saldo, y cuando alguien abandona el mercado, toma su dinero para reinvertirlo.</a:t>
            </a:r>
          </a:p>
          <a:p>
            <a:pPr marL="571500" indent="-571500">
              <a:buFont typeface="Arial" panose="020B0604020202020204" pitchFamily="34" charset="0"/>
              <a:buChar char="•"/>
            </a:pPr>
            <a:r>
              <a:rPr lang="es-ES_tradnl" sz="3600" spc="325" dirty="0">
                <a:solidFill>
                  <a:srgbClr val="FFFFFF"/>
                </a:solidFill>
                <a:latin typeface="Calibri"/>
                <a:cs typeface="Calibri"/>
              </a:rPr>
              <a:t>Si un usuario no puede comprar o vender, se frustra y abandona el mercado. Si hay demasiados frustrados, el mercado puede colapsar.</a:t>
            </a:r>
          </a:p>
          <a:p>
            <a:pPr marL="571500" indent="-571500">
              <a:buFont typeface="Arial" panose="020B0604020202020204" pitchFamily="34" charset="0"/>
              <a:buChar char="•"/>
            </a:pPr>
            <a:r>
              <a:rPr lang="es-ES_tradnl" sz="3600" spc="325" dirty="0">
                <a:solidFill>
                  <a:srgbClr val="FFFFFF"/>
                </a:solidFill>
                <a:latin typeface="Calibri"/>
                <a:cs typeface="Calibri"/>
              </a:rPr>
              <a:t>Los usuarios preferenciales son los más activos y reciben beneficios. Si pierden su ventaja o hay demasiados frustrados, la simulación puede fallar.</a:t>
            </a:r>
          </a:p>
        </p:txBody>
      </p:sp>
    </p:spTree>
    <p:extLst>
      <p:ext uri="{BB962C8B-B14F-4D97-AF65-F5344CB8AC3E}">
        <p14:creationId xmlns:p14="http://schemas.microsoft.com/office/powerpoint/2010/main" val="15580023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
            <a:ext cx="18288000" cy="10287000"/>
          </a:xfrm>
          <a:prstGeom prst="rect">
            <a:avLst/>
          </a:prstGeom>
        </p:spPr>
      </p:pic>
      <p:sp>
        <p:nvSpPr>
          <p:cNvPr id="3" name="object 3"/>
          <p:cNvSpPr txBox="1">
            <a:spLocks noGrp="1"/>
          </p:cNvSpPr>
          <p:nvPr>
            <p:ph type="title"/>
          </p:nvPr>
        </p:nvSpPr>
        <p:spPr>
          <a:xfrm>
            <a:off x="975989" y="1008286"/>
            <a:ext cx="3634104" cy="1490152"/>
          </a:xfrm>
          <a:prstGeom prst="rect">
            <a:avLst/>
          </a:prstGeom>
        </p:spPr>
        <p:txBody>
          <a:bodyPr vert="horz" wrap="square" lIns="0" tIns="12700" rIns="0" bIns="0" rtlCol="0">
            <a:spAutoFit/>
          </a:bodyPr>
          <a:lstStyle/>
          <a:p>
            <a:pPr marL="12700">
              <a:lnSpc>
                <a:spcPct val="100000"/>
              </a:lnSpc>
              <a:spcBef>
                <a:spcPts val="100"/>
              </a:spcBef>
            </a:pPr>
            <a:r>
              <a:rPr lang="es-ES_tradnl" sz="4800" spc="645" dirty="0"/>
              <a:t>Tipos de usuarios</a:t>
            </a:r>
            <a:endParaRPr sz="4800" dirty="0"/>
          </a:p>
        </p:txBody>
      </p:sp>
      <p:sp>
        <p:nvSpPr>
          <p:cNvPr id="6" name="object 6"/>
          <p:cNvSpPr txBox="1"/>
          <p:nvPr/>
        </p:nvSpPr>
        <p:spPr>
          <a:xfrm>
            <a:off x="5797550" y="1008286"/>
            <a:ext cx="12694189" cy="5554085"/>
          </a:xfrm>
          <a:prstGeom prst="rect">
            <a:avLst/>
          </a:prstGeom>
        </p:spPr>
        <p:txBody>
          <a:bodyPr vert="horz" wrap="square" lIns="0" tIns="13970" rIns="0" bIns="0" rtlCol="0">
            <a:spAutoFit/>
          </a:bodyPr>
          <a:lstStyle/>
          <a:p>
            <a:pPr algn="l" rtl="0" eaLnBrk="0" fontAlgn="base" hangingPunct="0">
              <a:spcBef>
                <a:spcPct val="0"/>
              </a:spcBef>
              <a:spcAft>
                <a:spcPct val="0"/>
              </a:spcAft>
              <a:buFontTx/>
              <a:buChar char="•"/>
            </a:pPr>
            <a:r>
              <a:rPr lang="es-ES_tradnl" sz="3600" spc="254" dirty="0">
                <a:solidFill>
                  <a:srgbClr val="FFFFFF"/>
                </a:solidFill>
                <a:latin typeface="Calibri"/>
                <a:cs typeface="Calibri"/>
              </a:rPr>
              <a:t>Actúa como un fondo común. Este agente tiene la capacidad de prestar dinero (G1) o hacer donaciones en euros a los compradores y vendedores que no tienen suficiente saldo para completar una transacción.</a:t>
            </a:r>
          </a:p>
          <a:p>
            <a:pPr algn="l" rtl="0" eaLnBrk="0" fontAlgn="base" hangingPunct="0">
              <a:spcBef>
                <a:spcPct val="0"/>
              </a:spcBef>
              <a:spcAft>
                <a:spcPct val="0"/>
              </a:spcAft>
              <a:buFontTx/>
              <a:buChar char="•"/>
            </a:pPr>
            <a:r>
              <a:rPr lang="es-ES_tradnl" sz="3600" spc="254" dirty="0">
                <a:solidFill>
                  <a:srgbClr val="FFFFFF"/>
                </a:solidFill>
                <a:latin typeface="Calibri"/>
                <a:cs typeface="Calibri"/>
              </a:rPr>
              <a:t>Su rol es esencial para mantener el flujo de transacciones cuando los compradores no tienen suficiente dinero, ya sea prestando G1 o canjeando euros. </a:t>
            </a:r>
          </a:p>
          <a:p>
            <a:pPr algn="l" rtl="0" eaLnBrk="0" fontAlgn="base" hangingPunct="0">
              <a:spcBef>
                <a:spcPct val="0"/>
              </a:spcBef>
              <a:spcAft>
                <a:spcPct val="0"/>
              </a:spcAft>
              <a:buFontTx/>
              <a:buChar char="•"/>
            </a:pPr>
            <a:r>
              <a:rPr lang="es-ES_tradnl" sz="3600" spc="254" dirty="0">
                <a:solidFill>
                  <a:srgbClr val="FFFFFF"/>
                </a:solidFill>
                <a:latin typeface="Calibri"/>
                <a:cs typeface="Calibri"/>
              </a:rPr>
              <a:t>La caja también recibe los saldos de los usuarios que se frustran y abandonan el mercado. Esto evita que los saldos de estos agentes desaparezcan del sistema.</a:t>
            </a:r>
          </a:p>
        </p:txBody>
      </p:sp>
      <p:sp>
        <p:nvSpPr>
          <p:cNvPr id="7" name="object 7"/>
          <p:cNvSpPr/>
          <p:nvPr/>
        </p:nvSpPr>
        <p:spPr>
          <a:xfrm>
            <a:off x="-558261" y="3185891"/>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8" name="TextBox 7">
            <a:extLst>
              <a:ext uri="{FF2B5EF4-FFF2-40B4-BE49-F238E27FC236}">
                <a16:creationId xmlns:a16="http://schemas.microsoft.com/office/drawing/2014/main" id="{AFB3A461-A2E9-0F96-79F7-B8356B794D60}"/>
              </a:ext>
            </a:extLst>
          </p:cNvPr>
          <p:cNvSpPr txBox="1"/>
          <p:nvPr/>
        </p:nvSpPr>
        <p:spPr>
          <a:xfrm>
            <a:off x="975989" y="3959069"/>
            <a:ext cx="9236764" cy="694036"/>
          </a:xfrm>
          <a:prstGeom prst="rect">
            <a:avLst/>
          </a:prstGeom>
          <a:noFill/>
        </p:spPr>
        <p:txBody>
          <a:bodyPr wrap="square">
            <a:spAutoFit/>
          </a:bodyPr>
          <a:lstStyle/>
          <a:p>
            <a:pPr marL="12700" marR="5080" algn="l">
              <a:lnSpc>
                <a:spcPct val="100699"/>
              </a:lnSpc>
              <a:spcBef>
                <a:spcPts val="110"/>
              </a:spcBef>
            </a:pPr>
            <a:r>
              <a:rPr lang="es-ES_tradnl" sz="4000" spc="254" dirty="0">
                <a:solidFill>
                  <a:srgbClr val="FFFFFF"/>
                </a:solidFill>
                <a:latin typeface="Calibri"/>
                <a:cs typeface="Calibri"/>
              </a:rPr>
              <a:t>Usuario "Caja"</a:t>
            </a:r>
          </a:p>
        </p:txBody>
      </p:sp>
    </p:spTree>
    <p:extLst>
      <p:ext uri="{BB962C8B-B14F-4D97-AF65-F5344CB8AC3E}">
        <p14:creationId xmlns:p14="http://schemas.microsoft.com/office/powerpoint/2010/main" val="2915117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2700"/>
            <a:ext cx="18288000" cy="10287000"/>
          </a:xfrm>
          <a:prstGeom prst="rect">
            <a:avLst/>
          </a:prstGeom>
        </p:spPr>
      </p:pic>
      <p:sp>
        <p:nvSpPr>
          <p:cNvPr id="3" name="object 3"/>
          <p:cNvSpPr txBox="1">
            <a:spLocks noGrp="1"/>
          </p:cNvSpPr>
          <p:nvPr>
            <p:ph type="title"/>
          </p:nvPr>
        </p:nvSpPr>
        <p:spPr>
          <a:xfrm>
            <a:off x="975989" y="1008286"/>
            <a:ext cx="3634104" cy="1490152"/>
          </a:xfrm>
          <a:prstGeom prst="rect">
            <a:avLst/>
          </a:prstGeom>
        </p:spPr>
        <p:txBody>
          <a:bodyPr vert="horz" wrap="square" lIns="0" tIns="12700" rIns="0" bIns="0" rtlCol="0">
            <a:spAutoFit/>
          </a:bodyPr>
          <a:lstStyle/>
          <a:p>
            <a:pPr marL="12700">
              <a:lnSpc>
                <a:spcPct val="100000"/>
              </a:lnSpc>
              <a:spcBef>
                <a:spcPts val="100"/>
              </a:spcBef>
            </a:pPr>
            <a:r>
              <a:rPr lang="es-ES_tradnl" sz="4800" spc="645" dirty="0"/>
              <a:t>Tipos de usuarios</a:t>
            </a:r>
            <a:endParaRPr sz="4800" dirty="0"/>
          </a:p>
        </p:txBody>
      </p:sp>
      <p:sp>
        <p:nvSpPr>
          <p:cNvPr id="7" name="object 7"/>
          <p:cNvSpPr/>
          <p:nvPr/>
        </p:nvSpPr>
        <p:spPr>
          <a:xfrm>
            <a:off x="-76200" y="3095348"/>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8" name="TextBox 7">
            <a:extLst>
              <a:ext uri="{FF2B5EF4-FFF2-40B4-BE49-F238E27FC236}">
                <a16:creationId xmlns:a16="http://schemas.microsoft.com/office/drawing/2014/main" id="{AFB3A461-A2E9-0F96-79F7-B8356B794D60}"/>
              </a:ext>
            </a:extLst>
          </p:cNvPr>
          <p:cNvSpPr txBox="1"/>
          <p:nvPr/>
        </p:nvSpPr>
        <p:spPr>
          <a:xfrm>
            <a:off x="975989" y="3959069"/>
            <a:ext cx="9236764" cy="1328569"/>
          </a:xfrm>
          <a:prstGeom prst="rect">
            <a:avLst/>
          </a:prstGeom>
          <a:noFill/>
        </p:spPr>
        <p:txBody>
          <a:bodyPr wrap="square">
            <a:spAutoFit/>
          </a:bodyPr>
          <a:lstStyle/>
          <a:p>
            <a:pPr marL="12700" marR="5080" algn="l">
              <a:lnSpc>
                <a:spcPct val="100699"/>
              </a:lnSpc>
              <a:spcBef>
                <a:spcPts val="110"/>
              </a:spcBef>
            </a:pPr>
            <a:r>
              <a:rPr lang="es-ES_tradnl" sz="4000" spc="254" dirty="0">
                <a:solidFill>
                  <a:srgbClr val="FFFFFF"/>
                </a:solidFill>
                <a:latin typeface="Calibri"/>
                <a:cs typeface="Calibri"/>
              </a:rPr>
              <a:t>Usuarios </a:t>
            </a:r>
          </a:p>
          <a:p>
            <a:pPr marL="12700" marR="5080" algn="l">
              <a:lnSpc>
                <a:spcPct val="100699"/>
              </a:lnSpc>
              <a:spcBef>
                <a:spcPts val="110"/>
              </a:spcBef>
            </a:pPr>
            <a:r>
              <a:rPr lang="es-ES_tradnl" sz="4000" spc="254" dirty="0">
                <a:solidFill>
                  <a:srgbClr val="FFFFFF"/>
                </a:solidFill>
                <a:latin typeface="Calibri"/>
                <a:cs typeface="Calibri"/>
              </a:rPr>
              <a:t>“Frustrados"</a:t>
            </a:r>
          </a:p>
        </p:txBody>
      </p:sp>
      <p:sp>
        <p:nvSpPr>
          <p:cNvPr id="11" name="Rectangle 5">
            <a:extLst>
              <a:ext uri="{FF2B5EF4-FFF2-40B4-BE49-F238E27FC236}">
                <a16:creationId xmlns:a16="http://schemas.microsoft.com/office/drawing/2014/main" id="{B55E4427-81E5-1164-0F91-DD8520BBB8CD}"/>
              </a:ext>
            </a:extLst>
          </p:cNvPr>
          <p:cNvSpPr>
            <a:spLocks noChangeArrowheads="1"/>
          </p:cNvSpPr>
          <p:nvPr/>
        </p:nvSpPr>
        <p:spPr bwMode="auto">
          <a:xfrm>
            <a:off x="5627750" y="311916"/>
            <a:ext cx="12660250" cy="72943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s-ES_tradnl" altLang="es-ES_tradnl" sz="3600" spc="254" dirty="0">
                <a:solidFill>
                  <a:srgbClr val="FFFFFF"/>
                </a:solidFill>
                <a:latin typeface="Calibri"/>
                <a:cs typeface="Calibri"/>
              </a:rPr>
              <a:t>Los usuarios frustrados son aquellos compradores o vendedores que no pueden realizar transacciones debido a la falta de saldo, tanto en G1 como en euros.</a:t>
            </a:r>
          </a:p>
          <a:p>
            <a:pPr marL="0" marR="0" lvl="0" indent="0" algn="l" defTabSz="914400" rtl="0" eaLnBrk="0" fontAlgn="base" latinLnBrk="0" hangingPunct="0">
              <a:lnSpc>
                <a:spcPct val="100000"/>
              </a:lnSpc>
              <a:spcBef>
                <a:spcPct val="0"/>
              </a:spcBef>
              <a:spcAft>
                <a:spcPct val="0"/>
              </a:spcAft>
              <a:buClrTx/>
              <a:buSzTx/>
              <a:buFontTx/>
              <a:buChar char="•"/>
              <a:tabLst/>
            </a:pPr>
            <a:r>
              <a:rPr lang="es-ES_tradnl" altLang="es-ES_tradnl" sz="3600" spc="254" dirty="0">
                <a:solidFill>
                  <a:srgbClr val="FFFFFF"/>
                </a:solidFill>
                <a:latin typeface="Calibri"/>
                <a:cs typeface="Calibri"/>
              </a:rPr>
              <a:t>Si el saldo de un usuario cae por debajo de ciertos umbrales y no puede completar una compra o venta, el usuario se frustra y abandona el mercado.</a:t>
            </a:r>
          </a:p>
          <a:p>
            <a:pPr marL="0" marR="0" lvl="0" indent="0" algn="l" defTabSz="914400" rtl="0" eaLnBrk="0" fontAlgn="base" latinLnBrk="0" hangingPunct="0">
              <a:lnSpc>
                <a:spcPct val="100000"/>
              </a:lnSpc>
              <a:spcBef>
                <a:spcPct val="0"/>
              </a:spcBef>
              <a:spcAft>
                <a:spcPct val="0"/>
              </a:spcAft>
              <a:buClrTx/>
              <a:buSzTx/>
              <a:buFontTx/>
              <a:buChar char="•"/>
              <a:tabLst/>
            </a:pPr>
            <a:r>
              <a:rPr lang="es-ES_tradnl" altLang="es-ES_tradnl" sz="3600" spc="254" dirty="0">
                <a:solidFill>
                  <a:srgbClr val="FFFFFF"/>
                </a:solidFill>
                <a:latin typeface="Calibri"/>
                <a:cs typeface="Calibri"/>
              </a:rPr>
              <a:t>El modelo monitorea la cantidad de usuarios frustrados y, si su número supera al de los nuevos usuarios o al de usuarios preferenciales, el mercado puede volverse insostenible y detenerse.</a:t>
            </a:r>
          </a:p>
          <a:p>
            <a:pPr marL="0" marR="0" lvl="0" indent="0" algn="l" defTabSz="914400" rtl="0" eaLnBrk="0" fontAlgn="base" latinLnBrk="0" hangingPunct="0">
              <a:lnSpc>
                <a:spcPct val="100000"/>
              </a:lnSpc>
              <a:spcBef>
                <a:spcPct val="0"/>
              </a:spcBef>
              <a:spcAft>
                <a:spcPct val="0"/>
              </a:spcAft>
              <a:buClrTx/>
              <a:buSzTx/>
              <a:buFontTx/>
              <a:buChar char="•"/>
              <a:tabLst/>
            </a:pPr>
            <a:r>
              <a:rPr lang="es-ES_tradnl" altLang="es-ES_tradnl" sz="3600" spc="254" dirty="0">
                <a:solidFill>
                  <a:srgbClr val="FFFFFF"/>
                </a:solidFill>
                <a:latin typeface="Calibri"/>
                <a:cs typeface="Calibri"/>
              </a:rPr>
              <a:t>Los usuarios frustrados históricos son aquellos que han abandonado el mercado en cualquier momento de la simulación. </a:t>
            </a:r>
          </a:p>
        </p:txBody>
      </p:sp>
    </p:spTree>
    <p:extLst>
      <p:ext uri="{BB962C8B-B14F-4D97-AF65-F5344CB8AC3E}">
        <p14:creationId xmlns:p14="http://schemas.microsoft.com/office/powerpoint/2010/main" val="2303754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700" y="12700"/>
            <a:ext cx="18288000" cy="10287000"/>
          </a:xfrm>
          <a:prstGeom prst="rect">
            <a:avLst/>
          </a:prstGeom>
        </p:spPr>
      </p:pic>
      <p:sp>
        <p:nvSpPr>
          <p:cNvPr id="3" name="object 3"/>
          <p:cNvSpPr txBox="1">
            <a:spLocks noGrp="1"/>
          </p:cNvSpPr>
          <p:nvPr>
            <p:ph type="title"/>
          </p:nvPr>
        </p:nvSpPr>
        <p:spPr>
          <a:xfrm>
            <a:off x="975989" y="1008286"/>
            <a:ext cx="3634104" cy="1490152"/>
          </a:xfrm>
          <a:prstGeom prst="rect">
            <a:avLst/>
          </a:prstGeom>
        </p:spPr>
        <p:txBody>
          <a:bodyPr vert="horz" wrap="square" lIns="0" tIns="12700" rIns="0" bIns="0" rtlCol="0">
            <a:spAutoFit/>
          </a:bodyPr>
          <a:lstStyle/>
          <a:p>
            <a:pPr marL="12700">
              <a:lnSpc>
                <a:spcPct val="100000"/>
              </a:lnSpc>
              <a:spcBef>
                <a:spcPts val="100"/>
              </a:spcBef>
            </a:pPr>
            <a:r>
              <a:rPr lang="es-ES_tradnl" sz="4800" spc="645" dirty="0"/>
              <a:t>Tipos de usuarios</a:t>
            </a:r>
            <a:endParaRPr sz="4800" dirty="0"/>
          </a:p>
        </p:txBody>
      </p:sp>
      <p:sp>
        <p:nvSpPr>
          <p:cNvPr id="7" name="object 7"/>
          <p:cNvSpPr/>
          <p:nvPr/>
        </p:nvSpPr>
        <p:spPr>
          <a:xfrm>
            <a:off x="-76200" y="3095348"/>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8" name="TextBox 7">
            <a:extLst>
              <a:ext uri="{FF2B5EF4-FFF2-40B4-BE49-F238E27FC236}">
                <a16:creationId xmlns:a16="http://schemas.microsoft.com/office/drawing/2014/main" id="{AFB3A461-A2E9-0F96-79F7-B8356B794D60}"/>
              </a:ext>
            </a:extLst>
          </p:cNvPr>
          <p:cNvSpPr txBox="1"/>
          <p:nvPr/>
        </p:nvSpPr>
        <p:spPr>
          <a:xfrm>
            <a:off x="975989" y="3959069"/>
            <a:ext cx="9236764" cy="1328569"/>
          </a:xfrm>
          <a:prstGeom prst="rect">
            <a:avLst/>
          </a:prstGeom>
          <a:noFill/>
        </p:spPr>
        <p:txBody>
          <a:bodyPr wrap="square">
            <a:spAutoFit/>
          </a:bodyPr>
          <a:lstStyle/>
          <a:p>
            <a:pPr marL="12700" marR="5080" algn="l">
              <a:lnSpc>
                <a:spcPct val="100699"/>
              </a:lnSpc>
              <a:spcBef>
                <a:spcPts val="110"/>
              </a:spcBef>
            </a:pPr>
            <a:r>
              <a:rPr lang="es-ES_tradnl" sz="4000" spc="254" dirty="0">
                <a:solidFill>
                  <a:srgbClr val="FFFFFF"/>
                </a:solidFill>
                <a:latin typeface="Calibri"/>
                <a:cs typeface="Calibri"/>
              </a:rPr>
              <a:t>Usuarios </a:t>
            </a:r>
          </a:p>
          <a:p>
            <a:pPr marL="12700" marR="5080" algn="l">
              <a:lnSpc>
                <a:spcPct val="100699"/>
              </a:lnSpc>
              <a:spcBef>
                <a:spcPts val="110"/>
              </a:spcBef>
            </a:pPr>
            <a:r>
              <a:rPr lang="es-ES_tradnl" sz="4000" spc="254" dirty="0">
                <a:solidFill>
                  <a:srgbClr val="FFFFFF"/>
                </a:solidFill>
                <a:latin typeface="Calibri"/>
                <a:cs typeface="Calibri"/>
              </a:rPr>
              <a:t>“Preferenciales"</a:t>
            </a:r>
          </a:p>
        </p:txBody>
      </p:sp>
      <p:sp>
        <p:nvSpPr>
          <p:cNvPr id="5" name="Rectangle 2">
            <a:extLst>
              <a:ext uri="{FF2B5EF4-FFF2-40B4-BE49-F238E27FC236}">
                <a16:creationId xmlns:a16="http://schemas.microsoft.com/office/drawing/2014/main" id="{78B8A278-E059-D75D-7E0F-D7AEB030E831}"/>
              </a:ext>
            </a:extLst>
          </p:cNvPr>
          <p:cNvSpPr>
            <a:spLocks noChangeArrowheads="1"/>
          </p:cNvSpPr>
          <p:nvPr/>
        </p:nvSpPr>
        <p:spPr bwMode="auto">
          <a:xfrm>
            <a:off x="5760692" y="349250"/>
            <a:ext cx="11963400" cy="8402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s-ES_tradnl" altLang="es-ES_tradnl" sz="3600" spc="254" dirty="0">
                <a:solidFill>
                  <a:srgbClr val="FFFFFF"/>
                </a:solidFill>
                <a:latin typeface="Calibri"/>
                <a:cs typeface="Calibri"/>
              </a:rPr>
              <a:t>Los usuarios preferenciales son agentes que reciben beneficios por haber realizado más transacciones que el promedio. Son parte del top 20% de los usuarios más activos en compras y ventas.</a:t>
            </a:r>
          </a:p>
          <a:p>
            <a:pPr marL="0" marR="0" lvl="0" indent="0" algn="l" defTabSz="914400" rtl="0" eaLnBrk="0" fontAlgn="base" latinLnBrk="0" hangingPunct="0">
              <a:lnSpc>
                <a:spcPct val="100000"/>
              </a:lnSpc>
              <a:spcBef>
                <a:spcPct val="0"/>
              </a:spcBef>
              <a:spcAft>
                <a:spcPct val="0"/>
              </a:spcAft>
              <a:buClrTx/>
              <a:buSzTx/>
              <a:buFontTx/>
              <a:buChar char="•"/>
              <a:tabLst/>
            </a:pPr>
            <a:r>
              <a:rPr lang="es-ES_tradnl" altLang="es-ES_tradnl" sz="3600" spc="254" dirty="0">
                <a:solidFill>
                  <a:srgbClr val="FFFFFF"/>
                </a:solidFill>
                <a:latin typeface="Calibri"/>
                <a:cs typeface="Calibri"/>
              </a:rPr>
              <a:t>Estos usuarios se destacan visualmente en la simulación y obtienen ventajas como moverse más rápido o recibir bonificaciones adicionales.</a:t>
            </a:r>
          </a:p>
          <a:p>
            <a:pPr marL="0" marR="0" lvl="0" indent="0" algn="l" defTabSz="914400" rtl="0" eaLnBrk="0" fontAlgn="base" latinLnBrk="0" hangingPunct="0">
              <a:lnSpc>
                <a:spcPct val="100000"/>
              </a:lnSpc>
              <a:spcBef>
                <a:spcPct val="0"/>
              </a:spcBef>
              <a:spcAft>
                <a:spcPct val="0"/>
              </a:spcAft>
              <a:buClrTx/>
              <a:buSzTx/>
              <a:buFontTx/>
              <a:buChar char="•"/>
              <a:tabLst/>
            </a:pPr>
            <a:r>
              <a:rPr lang="es-ES_tradnl" altLang="es-ES_tradnl" sz="3600" spc="254" dirty="0">
                <a:solidFill>
                  <a:srgbClr val="FFFFFF"/>
                </a:solidFill>
                <a:latin typeface="Calibri"/>
                <a:cs typeface="Calibri"/>
              </a:rPr>
              <a:t>Su rol es crucial, ya que representan los agentes más exitosos en el mercado y contribuyen a la estabilidad del sistema económico.</a:t>
            </a:r>
          </a:p>
          <a:p>
            <a:pPr marL="0" marR="0" lvl="0" indent="0" algn="l" defTabSz="914400" rtl="0" eaLnBrk="0" fontAlgn="base" latinLnBrk="0" hangingPunct="0">
              <a:lnSpc>
                <a:spcPct val="100000"/>
              </a:lnSpc>
              <a:spcBef>
                <a:spcPct val="0"/>
              </a:spcBef>
              <a:spcAft>
                <a:spcPct val="0"/>
              </a:spcAft>
              <a:buClrTx/>
              <a:buSzTx/>
              <a:buFontTx/>
              <a:buChar char="•"/>
              <a:tabLst/>
            </a:pPr>
            <a:r>
              <a:rPr lang="es-ES_tradnl" altLang="es-ES_tradnl" sz="3600" spc="254" dirty="0">
                <a:solidFill>
                  <a:srgbClr val="FFFFFF"/>
                </a:solidFill>
                <a:latin typeface="Calibri"/>
                <a:cs typeface="Calibri"/>
              </a:rPr>
              <a:t>Si la cantidad de frustrados supera al número de usuarios preferenciales, se puede desencadenar una crisis que afecta el funcionamiento del modelo.</a:t>
            </a:r>
          </a:p>
          <a:p>
            <a:pPr marL="0" marR="0" lvl="0" indent="0" algn="l" defTabSz="914400" rtl="0" eaLnBrk="0" fontAlgn="base" latinLnBrk="0" hangingPunct="0">
              <a:lnSpc>
                <a:spcPct val="100000"/>
              </a:lnSpc>
              <a:spcBef>
                <a:spcPct val="0"/>
              </a:spcBef>
              <a:spcAft>
                <a:spcPct val="0"/>
              </a:spcAft>
              <a:buClrTx/>
              <a:buSzTx/>
              <a:buFontTx/>
              <a:buChar char="•"/>
              <a:tabLst/>
            </a:pPr>
            <a:r>
              <a:rPr lang="es-ES_tradnl" altLang="es-ES_tradnl" sz="3600" spc="254" dirty="0">
                <a:solidFill>
                  <a:srgbClr val="FFFFFF"/>
                </a:solidFill>
                <a:latin typeface="Calibri"/>
                <a:cs typeface="Calibri"/>
              </a:rPr>
              <a:t>La Caja cobra un % por cada transacción para que ingresen G1 para préstamos y canje de monedas. </a:t>
            </a:r>
          </a:p>
        </p:txBody>
      </p:sp>
    </p:spTree>
    <p:extLst>
      <p:ext uri="{BB962C8B-B14F-4D97-AF65-F5344CB8AC3E}">
        <p14:creationId xmlns:p14="http://schemas.microsoft.com/office/powerpoint/2010/main" val="730690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3"/>
            <a:ext cx="18288000" cy="10286974"/>
          </a:xfrm>
          <a:prstGeom prst="rect">
            <a:avLst/>
          </a:prstGeom>
        </p:spPr>
      </p:pic>
      <p:sp>
        <p:nvSpPr>
          <p:cNvPr id="3" name="object 3"/>
          <p:cNvSpPr txBox="1">
            <a:spLocks noGrp="1"/>
          </p:cNvSpPr>
          <p:nvPr>
            <p:ph type="title"/>
          </p:nvPr>
        </p:nvSpPr>
        <p:spPr>
          <a:xfrm>
            <a:off x="8388350" y="425450"/>
            <a:ext cx="8382000" cy="566822"/>
          </a:xfrm>
          <a:prstGeom prst="rect">
            <a:avLst/>
          </a:prstGeom>
        </p:spPr>
        <p:txBody>
          <a:bodyPr vert="horz" wrap="square" lIns="0" tIns="12700" rIns="0" bIns="0" rtlCol="0">
            <a:spAutoFit/>
          </a:bodyPr>
          <a:lstStyle/>
          <a:p>
            <a:pPr marL="12700">
              <a:spcBef>
                <a:spcPts val="100"/>
              </a:spcBef>
            </a:pPr>
            <a:r>
              <a:rPr lang="es-ES_tradnl" sz="3600" spc="470" dirty="0"/>
              <a:t>Introducción a la simulación</a:t>
            </a:r>
            <a:endParaRPr sz="3600" spc="470" dirty="0"/>
          </a:p>
        </p:txBody>
      </p:sp>
      <p:sp>
        <p:nvSpPr>
          <p:cNvPr id="5" name="object 4">
            <a:extLst>
              <a:ext uri="{FF2B5EF4-FFF2-40B4-BE49-F238E27FC236}">
                <a16:creationId xmlns:a16="http://schemas.microsoft.com/office/drawing/2014/main" id="{834A99A2-A338-266E-3E6F-ACD88AE3ABA3}"/>
              </a:ext>
            </a:extLst>
          </p:cNvPr>
          <p:cNvSpPr txBox="1"/>
          <p:nvPr/>
        </p:nvSpPr>
        <p:spPr>
          <a:xfrm>
            <a:off x="8388350" y="1873250"/>
            <a:ext cx="9525000" cy="6788461"/>
          </a:xfrm>
          <a:prstGeom prst="rect">
            <a:avLst/>
          </a:prstGeom>
        </p:spPr>
        <p:txBody>
          <a:bodyPr vert="horz" wrap="square" lIns="0" tIns="12700" rIns="0" bIns="0" rtlCol="0">
            <a:spAutoFit/>
          </a:bodyPr>
          <a:lstStyle/>
          <a:p>
            <a:pPr marL="342900" indent="-342900">
              <a:buFont typeface="Arial" panose="020B0604020202020204" pitchFamily="34" charset="0"/>
              <a:buChar char="•"/>
            </a:pPr>
            <a:r>
              <a:rPr lang="es-ES_tradnl" sz="3200" spc="254" dirty="0">
                <a:solidFill>
                  <a:srgbClr val="FFFFFF"/>
                </a:solidFill>
                <a:latin typeface="Calibri"/>
                <a:cs typeface="Calibri"/>
              </a:rPr>
              <a:t>Este modelo permite explorar cómo cambios en las reglas del mercado, la probabilidad de interacciones y la inclusión de crisis afectan el equilibrio económico entre los agentes. </a:t>
            </a:r>
          </a:p>
          <a:p>
            <a:pPr marL="342900" indent="-342900">
              <a:buFont typeface="Arial" panose="020B0604020202020204" pitchFamily="34" charset="0"/>
              <a:buChar char="•"/>
            </a:pPr>
            <a:r>
              <a:rPr lang="es-ES_tradnl" sz="3200" spc="254" dirty="0">
                <a:solidFill>
                  <a:srgbClr val="FFFFFF"/>
                </a:solidFill>
                <a:latin typeface="Calibri"/>
                <a:cs typeface="Calibri"/>
              </a:rPr>
              <a:t>Los tres tipos de usuarios interactúan para influir en la estabilidad del mercado, y puedes ajustar sus comportamientos y reglas para ver cómo cambian las dinámicas del sistema económico en la simulación.</a:t>
            </a:r>
          </a:p>
          <a:p>
            <a:pPr marL="342900" indent="-342900">
              <a:buFont typeface="Arial" panose="020B0604020202020204" pitchFamily="34" charset="0"/>
              <a:buChar char="•"/>
            </a:pPr>
            <a:r>
              <a:rPr lang="es-ES_tradnl" sz="3200" spc="254" dirty="0">
                <a:solidFill>
                  <a:srgbClr val="FFFFFF"/>
                </a:solidFill>
                <a:latin typeface="Calibri"/>
                <a:cs typeface="Calibri"/>
              </a:rPr>
              <a:t>En resumen, es un entorno flexible que puedes modificar fácilmente ajustando los parámetros del modelo para simular diferentes escenarios económicos.</a:t>
            </a:r>
          </a:p>
          <a:p>
            <a:pPr marL="12700" marR="5080" indent="-635" algn="just">
              <a:lnSpc>
                <a:spcPct val="101299"/>
              </a:lnSpc>
              <a:spcBef>
                <a:spcPts val="100"/>
              </a:spcBef>
            </a:pPr>
            <a:endParaRPr sz="2400" dirty="0">
              <a:latin typeface="Calibri"/>
              <a:cs typeface="Calibri"/>
            </a:endParaRPr>
          </a:p>
        </p:txBody>
      </p:sp>
      <p:sp>
        <p:nvSpPr>
          <p:cNvPr id="4" name="object 5">
            <a:extLst>
              <a:ext uri="{FF2B5EF4-FFF2-40B4-BE49-F238E27FC236}">
                <a16:creationId xmlns:a16="http://schemas.microsoft.com/office/drawing/2014/main" id="{0527493A-F516-8F86-4292-6AC0E8D0B39B}"/>
              </a:ext>
            </a:extLst>
          </p:cNvPr>
          <p:cNvSpPr/>
          <p:nvPr/>
        </p:nvSpPr>
        <p:spPr>
          <a:xfrm>
            <a:off x="10823298" y="8640295"/>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32565796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3"/>
            <a:ext cx="18288000" cy="10286974"/>
          </a:xfrm>
          <a:prstGeom prst="rect">
            <a:avLst/>
          </a:prstGeom>
        </p:spPr>
      </p:pic>
      <p:sp>
        <p:nvSpPr>
          <p:cNvPr id="3" name="object 3"/>
          <p:cNvSpPr txBox="1">
            <a:spLocks noGrp="1"/>
          </p:cNvSpPr>
          <p:nvPr>
            <p:ph type="title"/>
          </p:nvPr>
        </p:nvSpPr>
        <p:spPr>
          <a:xfrm>
            <a:off x="9144000" y="339703"/>
            <a:ext cx="8382000" cy="1120820"/>
          </a:xfrm>
          <a:prstGeom prst="rect">
            <a:avLst/>
          </a:prstGeom>
        </p:spPr>
        <p:txBody>
          <a:bodyPr vert="horz" wrap="square" lIns="0" tIns="12700" rIns="0" bIns="0" rtlCol="0">
            <a:spAutoFit/>
          </a:bodyPr>
          <a:lstStyle/>
          <a:p>
            <a:pPr marL="12700">
              <a:spcBef>
                <a:spcPts val="100"/>
              </a:spcBef>
            </a:pPr>
            <a:r>
              <a:rPr lang="es-ES_tradnl" sz="3600" spc="470" dirty="0"/>
              <a:t>Ejecución de la simulación en NETLOGO</a:t>
            </a:r>
            <a:endParaRPr sz="3600" spc="470" dirty="0"/>
          </a:p>
        </p:txBody>
      </p:sp>
      <p:sp>
        <p:nvSpPr>
          <p:cNvPr id="9" name="TextBox 8">
            <a:extLst>
              <a:ext uri="{FF2B5EF4-FFF2-40B4-BE49-F238E27FC236}">
                <a16:creationId xmlns:a16="http://schemas.microsoft.com/office/drawing/2014/main" id="{2D1432A3-7C94-D255-A946-6738CAEF909E}"/>
              </a:ext>
            </a:extLst>
          </p:cNvPr>
          <p:cNvSpPr txBox="1"/>
          <p:nvPr/>
        </p:nvSpPr>
        <p:spPr>
          <a:xfrm>
            <a:off x="7854950" y="9227919"/>
            <a:ext cx="9998764" cy="646331"/>
          </a:xfrm>
          <a:prstGeom prst="rect">
            <a:avLst/>
          </a:prstGeom>
          <a:noFill/>
        </p:spPr>
        <p:txBody>
          <a:bodyPr wrap="square">
            <a:spAutoFit/>
          </a:bodyPr>
          <a:lstStyle/>
          <a:p>
            <a:r>
              <a:rPr lang="es-ES_tradnl" b="0" i="0" dirty="0">
                <a:solidFill>
                  <a:srgbClr val="56697C"/>
                </a:solidFill>
                <a:effectLst/>
                <a:latin typeface="Roboto" panose="02000000000000000000" pitchFamily="2" charset="0"/>
              </a:rPr>
              <a:t>Simulación realizada utilizando </a:t>
            </a:r>
            <a:r>
              <a:rPr lang="es-ES_tradnl" b="0" i="0" dirty="0">
                <a:solidFill>
                  <a:srgbClr val="56697C"/>
                </a:solidFill>
                <a:effectLst/>
                <a:latin typeface="Roboto" panose="02000000000000000000" pitchFamily="2" charset="0"/>
                <a:hlinkClick r:id="rId3"/>
              </a:rPr>
              <a:t>https://chatgpt.com/g/g-GVJx6mfJc-my-netlogo-assistant</a:t>
            </a:r>
            <a:r>
              <a:rPr lang="es-ES_tradnl" b="0" i="0" dirty="0">
                <a:solidFill>
                  <a:srgbClr val="56697C"/>
                </a:solidFill>
                <a:effectLst/>
                <a:latin typeface="Roboto" panose="02000000000000000000" pitchFamily="2" charset="0"/>
              </a:rPr>
              <a:t> para codificar, realizar el análisis y mejorar la lógica, encontrar problemas, corregirlos, etc.</a:t>
            </a:r>
            <a:endParaRPr lang="es-ES_tradnl" dirty="0"/>
          </a:p>
        </p:txBody>
      </p:sp>
      <p:sp>
        <p:nvSpPr>
          <p:cNvPr id="11" name="object 4">
            <a:extLst>
              <a:ext uri="{FF2B5EF4-FFF2-40B4-BE49-F238E27FC236}">
                <a16:creationId xmlns:a16="http://schemas.microsoft.com/office/drawing/2014/main" id="{CA272E13-D94A-2C6E-C304-8D98C92CD76C}"/>
              </a:ext>
            </a:extLst>
          </p:cNvPr>
          <p:cNvSpPr txBox="1"/>
          <p:nvPr/>
        </p:nvSpPr>
        <p:spPr>
          <a:xfrm>
            <a:off x="8388350" y="1873250"/>
            <a:ext cx="9525000" cy="5249194"/>
          </a:xfrm>
          <a:prstGeom prst="rect">
            <a:avLst/>
          </a:prstGeom>
        </p:spPr>
        <p:txBody>
          <a:bodyPr vert="horz" wrap="square" lIns="0" tIns="12700" rIns="0" bIns="0" rtlCol="0">
            <a:spAutoFit/>
          </a:bodyPr>
          <a:lstStyle/>
          <a:p>
            <a:pPr marL="354965" marR="5080" indent="-342900" algn="just">
              <a:lnSpc>
                <a:spcPct val="101299"/>
              </a:lnSpc>
              <a:spcBef>
                <a:spcPts val="100"/>
              </a:spcBef>
              <a:buFont typeface="Arial" panose="020B0604020202020204" pitchFamily="34" charset="0"/>
              <a:buChar char="•"/>
            </a:pPr>
            <a:r>
              <a:rPr lang="es-ES_tradnl" sz="2400" spc="240" dirty="0">
                <a:solidFill>
                  <a:srgbClr val="FFFFFF"/>
                </a:solidFill>
                <a:latin typeface="Calibri"/>
                <a:cs typeface="Calibri"/>
              </a:rPr>
              <a:t>El entorno de </a:t>
            </a:r>
            <a:r>
              <a:rPr lang="es-ES_tradnl" sz="2400" spc="240" dirty="0" err="1">
                <a:solidFill>
                  <a:srgbClr val="FFFFFF"/>
                </a:solidFill>
                <a:latin typeface="Calibri"/>
                <a:cs typeface="Calibri"/>
              </a:rPr>
              <a:t>NetLogo</a:t>
            </a:r>
            <a:r>
              <a:rPr lang="es-ES_tradnl" sz="2400" spc="240" dirty="0">
                <a:solidFill>
                  <a:srgbClr val="FFFFFF"/>
                </a:solidFill>
                <a:latin typeface="Calibri"/>
                <a:cs typeface="Calibri"/>
              </a:rPr>
              <a:t> permite la exploración de fenómenos emergentes, y viene con una extensa biblioteca de modelos que incluye modelos de diferentes campos, tales como economía, biología, física, química, psicología o dinámica de sistemas.</a:t>
            </a:r>
          </a:p>
          <a:p>
            <a:pPr marL="354965" marR="5080" indent="-342900" algn="just">
              <a:lnSpc>
                <a:spcPct val="101299"/>
              </a:lnSpc>
              <a:spcBef>
                <a:spcPts val="100"/>
              </a:spcBef>
              <a:buFont typeface="Arial" panose="020B0604020202020204" pitchFamily="34" charset="0"/>
              <a:buChar char="•"/>
            </a:pPr>
            <a:r>
              <a:rPr lang="es-ES_tradnl" sz="2400" spc="240" dirty="0" err="1">
                <a:solidFill>
                  <a:srgbClr val="FFFFFF"/>
                </a:solidFill>
                <a:latin typeface="Calibri"/>
                <a:cs typeface="Calibri"/>
              </a:rPr>
              <a:t>NetLogo</a:t>
            </a:r>
            <a:r>
              <a:rPr lang="es-ES_tradnl" sz="2400" spc="240" dirty="0">
                <a:solidFill>
                  <a:srgbClr val="FFFFFF"/>
                </a:solidFill>
                <a:latin typeface="Calibri"/>
                <a:cs typeface="Calibri"/>
              </a:rPr>
              <a:t> fue diseñado teniendo en mente a numerosas audiencias, en particular para enseñar a la comunidad educativa y para que expertos de diferentes campos sin conocimientos previos de programación pudieran modelizar fenómenos relacionados con su campo, incluso mediante simulaciones y dinámicas participativas en el aula.</a:t>
            </a:r>
          </a:p>
          <a:p>
            <a:pPr marL="354965" marR="5080" indent="-342900" algn="just">
              <a:lnSpc>
                <a:spcPct val="101299"/>
              </a:lnSpc>
              <a:spcBef>
                <a:spcPts val="100"/>
              </a:spcBef>
              <a:buFont typeface="Arial" panose="020B0604020202020204" pitchFamily="34" charset="0"/>
              <a:buChar char="•"/>
            </a:pPr>
            <a:r>
              <a:rPr lang="es-ES_tradnl" sz="2400" b="1" spc="240" dirty="0" err="1">
                <a:solidFill>
                  <a:srgbClr val="FFFFFF"/>
                </a:solidFill>
                <a:latin typeface="Calibri"/>
                <a:cs typeface="Calibri"/>
              </a:rPr>
              <a:t>Netlogo</a:t>
            </a:r>
            <a:r>
              <a:rPr lang="es-ES_tradnl" sz="2400" spc="240" dirty="0">
                <a:solidFill>
                  <a:srgbClr val="FFFFFF"/>
                </a:solidFill>
                <a:latin typeface="Calibri"/>
                <a:cs typeface="Calibri"/>
              </a:rPr>
              <a:t> se basa en el lenguaje de programación </a:t>
            </a:r>
            <a:r>
              <a:rPr lang="es-ES_tradnl" sz="2400" b="1" spc="240" dirty="0">
                <a:solidFill>
                  <a:srgbClr val="FFFFFF"/>
                </a:solidFill>
                <a:latin typeface="Calibri"/>
                <a:cs typeface="Calibri"/>
              </a:rPr>
              <a:t>Logo</a:t>
            </a:r>
            <a:r>
              <a:rPr lang="es-ES_tradnl" sz="2400" spc="240" dirty="0">
                <a:solidFill>
                  <a:srgbClr val="FFFFFF"/>
                </a:solidFill>
                <a:latin typeface="Calibri"/>
                <a:cs typeface="Calibri"/>
              </a:rPr>
              <a:t>, que asimismo se basa en el lenguaje </a:t>
            </a:r>
            <a:r>
              <a:rPr lang="es-ES_tradnl" sz="2400" b="1" spc="240" dirty="0">
                <a:solidFill>
                  <a:srgbClr val="FFFFFF"/>
                </a:solidFill>
                <a:latin typeface="Calibri"/>
                <a:cs typeface="Calibri"/>
              </a:rPr>
              <a:t>Lisp</a:t>
            </a:r>
            <a:r>
              <a:rPr lang="es-ES_tradnl" sz="2400" spc="240" dirty="0">
                <a:solidFill>
                  <a:srgbClr val="FFFFFF"/>
                </a:solidFill>
                <a:latin typeface="Calibri"/>
                <a:cs typeface="Calibri"/>
              </a:rPr>
              <a:t> creado en 1958 por John McCarthy, padre de la IA y creador del término.</a:t>
            </a:r>
            <a:endParaRPr sz="2400" spc="240" dirty="0">
              <a:solidFill>
                <a:srgbClr val="FFFFFF"/>
              </a:solidFill>
              <a:latin typeface="Calibri"/>
              <a:cs typeface="Calibri"/>
            </a:endParaRPr>
          </a:p>
        </p:txBody>
      </p:sp>
      <p:pic>
        <p:nvPicPr>
          <p:cNvPr id="13" name="Picture 12">
            <a:extLst>
              <a:ext uri="{FF2B5EF4-FFF2-40B4-BE49-F238E27FC236}">
                <a16:creationId xmlns:a16="http://schemas.microsoft.com/office/drawing/2014/main" id="{35A17786-0D00-76CF-6E86-D29F75533AD9}"/>
              </a:ext>
            </a:extLst>
          </p:cNvPr>
          <p:cNvPicPr>
            <a:picLocks noChangeAspect="1"/>
          </p:cNvPicPr>
          <p:nvPr/>
        </p:nvPicPr>
        <p:blipFill>
          <a:blip r:embed="rId4"/>
          <a:stretch>
            <a:fillRect/>
          </a:stretch>
        </p:blipFill>
        <p:spPr>
          <a:xfrm>
            <a:off x="3587750" y="6064250"/>
            <a:ext cx="3358031" cy="3943900"/>
          </a:xfrm>
          <a:prstGeom prst="rect">
            <a:avLst/>
          </a:prstGeom>
        </p:spPr>
      </p:pic>
      <p:sp>
        <p:nvSpPr>
          <p:cNvPr id="4" name="object 5">
            <a:extLst>
              <a:ext uri="{FF2B5EF4-FFF2-40B4-BE49-F238E27FC236}">
                <a16:creationId xmlns:a16="http://schemas.microsoft.com/office/drawing/2014/main" id="{F87A3C2F-E9A2-075D-C0C8-333BC1AD695A}"/>
              </a:ext>
            </a:extLst>
          </p:cNvPr>
          <p:cNvSpPr/>
          <p:nvPr/>
        </p:nvSpPr>
        <p:spPr>
          <a:xfrm flipH="1">
            <a:off x="7451668" y="5837985"/>
            <a:ext cx="57264" cy="4057524"/>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pic>
        <p:nvPicPr>
          <p:cNvPr id="8" name="Picture 7" descr="Stacks of gold coins">
            <a:hlinkClick r:id="rId5"/>
            <a:extLst>
              <a:ext uri="{FF2B5EF4-FFF2-40B4-BE49-F238E27FC236}">
                <a16:creationId xmlns:a16="http://schemas.microsoft.com/office/drawing/2014/main" id="{8F5B3905-D187-866D-21DD-E03E6A7F797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123359" y="7950049"/>
            <a:ext cx="1748906" cy="1028624"/>
          </a:xfrm>
          <a:prstGeom prst="rect">
            <a:avLst/>
          </a:prstGeom>
        </p:spPr>
      </p:pic>
      <p:pic>
        <p:nvPicPr>
          <p:cNvPr id="14" name="Picture 13" descr="Coin purse full of credit cards">
            <a:hlinkClick r:id="rId7"/>
            <a:extLst>
              <a:ext uri="{FF2B5EF4-FFF2-40B4-BE49-F238E27FC236}">
                <a16:creationId xmlns:a16="http://schemas.microsoft.com/office/drawing/2014/main" id="{8728ADC6-DB1F-93C8-D836-6E91897D1E9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6256297" y="7501491"/>
            <a:ext cx="1269703" cy="1693764"/>
          </a:xfrm>
          <a:prstGeom prst="rect">
            <a:avLst/>
          </a:prstGeom>
        </p:spPr>
      </p:pic>
      <p:sp>
        <p:nvSpPr>
          <p:cNvPr id="15" name="TextBox 14">
            <a:extLst>
              <a:ext uri="{FF2B5EF4-FFF2-40B4-BE49-F238E27FC236}">
                <a16:creationId xmlns:a16="http://schemas.microsoft.com/office/drawing/2014/main" id="{DEEBD1FA-4A6E-DD11-B673-30E9FEB19D9C}"/>
              </a:ext>
            </a:extLst>
          </p:cNvPr>
          <p:cNvSpPr txBox="1"/>
          <p:nvPr/>
        </p:nvSpPr>
        <p:spPr>
          <a:xfrm>
            <a:off x="9020241" y="7407630"/>
            <a:ext cx="2922591" cy="369332"/>
          </a:xfrm>
          <a:prstGeom prst="rect">
            <a:avLst/>
          </a:prstGeom>
          <a:noFill/>
        </p:spPr>
        <p:txBody>
          <a:bodyPr wrap="square">
            <a:spAutoFit/>
          </a:bodyPr>
          <a:lstStyle/>
          <a:p>
            <a:r>
              <a:rPr lang="es-ES_tradnl" b="0" i="0" dirty="0">
                <a:solidFill>
                  <a:srgbClr val="56697C"/>
                </a:solidFill>
                <a:effectLst/>
                <a:latin typeface="Roboto" panose="02000000000000000000" pitchFamily="2" charset="0"/>
              </a:rPr>
              <a:t>Escenario</a:t>
            </a:r>
            <a:endParaRPr lang="es-ES_tradnl" dirty="0"/>
          </a:p>
        </p:txBody>
      </p:sp>
      <p:sp>
        <p:nvSpPr>
          <p:cNvPr id="16" name="TextBox 15">
            <a:extLst>
              <a:ext uri="{FF2B5EF4-FFF2-40B4-BE49-F238E27FC236}">
                <a16:creationId xmlns:a16="http://schemas.microsoft.com/office/drawing/2014/main" id="{31E1E6A1-E5CB-A8D8-423B-7DB2F6B7E609}"/>
              </a:ext>
            </a:extLst>
          </p:cNvPr>
          <p:cNvSpPr txBox="1"/>
          <p:nvPr/>
        </p:nvSpPr>
        <p:spPr>
          <a:xfrm>
            <a:off x="14840591" y="8076759"/>
            <a:ext cx="1269703" cy="369332"/>
          </a:xfrm>
          <a:prstGeom prst="rect">
            <a:avLst/>
          </a:prstGeom>
          <a:noFill/>
        </p:spPr>
        <p:txBody>
          <a:bodyPr wrap="square">
            <a:spAutoFit/>
          </a:bodyPr>
          <a:lstStyle/>
          <a:p>
            <a:r>
              <a:rPr lang="es-ES_tradnl" b="0" i="0" dirty="0">
                <a:solidFill>
                  <a:srgbClr val="56697C"/>
                </a:solidFill>
                <a:effectLst/>
                <a:latin typeface="Roboto" panose="02000000000000000000" pitchFamily="2" charset="0"/>
              </a:rPr>
              <a:t>Resultado</a:t>
            </a:r>
            <a:endParaRPr lang="es-ES_tradnl" dirty="0"/>
          </a:p>
        </p:txBody>
      </p:sp>
    </p:spTree>
    <p:extLst>
      <p:ext uri="{BB962C8B-B14F-4D97-AF65-F5344CB8AC3E}">
        <p14:creationId xmlns:p14="http://schemas.microsoft.com/office/powerpoint/2010/main" val="24043298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3" cstate="print"/>
          <a:stretch>
            <a:fillRect/>
          </a:stretch>
        </p:blipFill>
        <p:spPr>
          <a:xfrm>
            <a:off x="12700" y="20810"/>
            <a:ext cx="18288000" cy="10286973"/>
          </a:xfrm>
          <a:prstGeom prst="rect">
            <a:avLst/>
          </a:prstGeom>
        </p:spPr>
      </p:pic>
      <p:sp>
        <p:nvSpPr>
          <p:cNvPr id="3" name="object 3"/>
          <p:cNvSpPr txBox="1">
            <a:spLocks noGrp="1"/>
          </p:cNvSpPr>
          <p:nvPr>
            <p:ph type="title"/>
          </p:nvPr>
        </p:nvSpPr>
        <p:spPr>
          <a:xfrm>
            <a:off x="134315" y="1154848"/>
            <a:ext cx="11963400" cy="1859483"/>
          </a:xfrm>
          <a:prstGeom prst="rect">
            <a:avLst/>
          </a:prstGeom>
        </p:spPr>
        <p:txBody>
          <a:bodyPr vert="horz" wrap="square" lIns="0" tIns="12700" rIns="0" bIns="0" rtlCol="0">
            <a:spAutoFit/>
          </a:bodyPr>
          <a:lstStyle/>
          <a:p>
            <a:pPr marL="12700">
              <a:spcBef>
                <a:spcPts val="100"/>
              </a:spcBef>
            </a:pPr>
            <a:r>
              <a:rPr lang="es-ES_tradnl" sz="4000" spc="890" dirty="0">
                <a:solidFill>
                  <a:srgbClr val="FFFFFF"/>
                </a:solidFill>
              </a:rPr>
              <a:t>Principales </a:t>
            </a:r>
            <a:br>
              <a:rPr lang="es-ES_tradnl" sz="4000" spc="890" dirty="0">
                <a:solidFill>
                  <a:srgbClr val="FFFFFF"/>
                </a:solidFill>
              </a:rPr>
            </a:br>
            <a:r>
              <a:rPr lang="es-ES_tradnl" sz="4000" spc="890" dirty="0">
                <a:solidFill>
                  <a:srgbClr val="FFFFFF"/>
                </a:solidFill>
              </a:rPr>
              <a:t>funciones</a:t>
            </a:r>
            <a:br>
              <a:rPr lang="es-ES_tradnl" sz="4000" b="1" spc="890" dirty="0">
                <a:solidFill>
                  <a:srgbClr val="FFFFFF"/>
                </a:solidFill>
                <a:latin typeface="Calibri"/>
                <a:ea typeface="+mj-ea"/>
                <a:cs typeface="Calibri"/>
              </a:rPr>
            </a:br>
            <a:endParaRPr sz="4000" dirty="0"/>
          </a:p>
        </p:txBody>
      </p:sp>
      <p:sp>
        <p:nvSpPr>
          <p:cNvPr id="14" name="object 14"/>
          <p:cNvSpPr/>
          <p:nvPr/>
        </p:nvSpPr>
        <p:spPr>
          <a:xfrm>
            <a:off x="715777" y="912816"/>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5" name="object 3">
            <a:extLst>
              <a:ext uri="{FF2B5EF4-FFF2-40B4-BE49-F238E27FC236}">
                <a16:creationId xmlns:a16="http://schemas.microsoft.com/office/drawing/2014/main" id="{C095D4FD-825C-AB7A-5DA9-E0A27812845B}"/>
              </a:ext>
            </a:extLst>
          </p:cNvPr>
          <p:cNvSpPr txBox="1">
            <a:spLocks/>
          </p:cNvSpPr>
          <p:nvPr/>
        </p:nvSpPr>
        <p:spPr>
          <a:xfrm>
            <a:off x="768350" y="204627"/>
            <a:ext cx="10287000" cy="689932"/>
          </a:xfrm>
          <a:prstGeom prst="rect">
            <a:avLst/>
          </a:prstGeom>
        </p:spPr>
        <p:txBody>
          <a:bodyPr vert="horz" wrap="square" lIns="0" tIns="12700" rIns="0" bIns="0" rtlCol="0">
            <a:spAutoFit/>
          </a:bodyPr>
          <a:lstStyle>
            <a:lvl1pPr>
              <a:defRPr sz="4850" b="1" i="0">
                <a:solidFill>
                  <a:srgbClr val="FFAB40"/>
                </a:solidFill>
                <a:latin typeface="Calibri"/>
                <a:ea typeface="+mj-ea"/>
                <a:cs typeface="Calibri"/>
              </a:defRPr>
            </a:lvl1pPr>
          </a:lstStyle>
          <a:p>
            <a:pPr marL="12700">
              <a:spcBef>
                <a:spcPts val="100"/>
              </a:spcBef>
            </a:pPr>
            <a:r>
              <a:rPr lang="es-ES_tradnl" sz="4400" spc="470" dirty="0"/>
              <a:t>Diagrama de Flujo de la simulación</a:t>
            </a:r>
          </a:p>
        </p:txBody>
      </p:sp>
      <p:sp>
        <p:nvSpPr>
          <p:cNvPr id="9" name="TextBox 8">
            <a:extLst>
              <a:ext uri="{FF2B5EF4-FFF2-40B4-BE49-F238E27FC236}">
                <a16:creationId xmlns:a16="http://schemas.microsoft.com/office/drawing/2014/main" id="{234EE747-2F35-272B-487B-651CA98D075A}"/>
              </a:ext>
            </a:extLst>
          </p:cNvPr>
          <p:cNvSpPr txBox="1"/>
          <p:nvPr/>
        </p:nvSpPr>
        <p:spPr>
          <a:xfrm>
            <a:off x="387350" y="9613327"/>
            <a:ext cx="17145000" cy="369332"/>
          </a:xfrm>
          <a:prstGeom prst="rect">
            <a:avLst/>
          </a:prstGeom>
          <a:noFill/>
        </p:spPr>
        <p:txBody>
          <a:bodyPr wrap="square">
            <a:spAutoFit/>
          </a:bodyPr>
          <a:lstStyle/>
          <a:p>
            <a:r>
              <a:rPr lang="es-ES_tradnl" dirty="0">
                <a:solidFill>
                  <a:schemeClr val="bg1"/>
                </a:solidFill>
              </a:rPr>
              <a:t>https://www.mermaidchart.com/app/projects/07f72837-c7f9-415a-ac97-b4abfad6c389/diagrams/6608b2d1-6778-40ff-ae2f-9f45e3f55326/version/v0.1/edit</a:t>
            </a:r>
          </a:p>
        </p:txBody>
      </p:sp>
      <p:sp>
        <p:nvSpPr>
          <p:cNvPr id="6" name="TextBox 5">
            <a:extLst>
              <a:ext uri="{FF2B5EF4-FFF2-40B4-BE49-F238E27FC236}">
                <a16:creationId xmlns:a16="http://schemas.microsoft.com/office/drawing/2014/main" id="{3A20AA4B-516F-F06D-605E-D76ED5CFF03D}"/>
              </a:ext>
            </a:extLst>
          </p:cNvPr>
          <p:cNvSpPr txBox="1"/>
          <p:nvPr/>
        </p:nvSpPr>
        <p:spPr>
          <a:xfrm>
            <a:off x="186888" y="2581155"/>
            <a:ext cx="5181600" cy="7017306"/>
          </a:xfrm>
          <a:prstGeom prst="rect">
            <a:avLst/>
          </a:prstGeom>
          <a:noFill/>
        </p:spPr>
        <p:txBody>
          <a:bodyPr wrap="square">
            <a:spAutoFit/>
          </a:bodyPr>
          <a:lstStyle/>
          <a:p>
            <a:r>
              <a:rPr lang="es-ES_tradnl" dirty="0">
                <a:solidFill>
                  <a:schemeClr val="bg1"/>
                </a:solidFill>
              </a:rPr>
              <a:t>* Inicio del Ciclo: El ciclo comienza decidiendo si se está tratando con un prosumidor o con la caja.</a:t>
            </a:r>
          </a:p>
          <a:p>
            <a:r>
              <a:rPr lang="es-ES_tradnl" dirty="0">
                <a:solidFill>
                  <a:schemeClr val="bg1"/>
                </a:solidFill>
              </a:rPr>
              <a:t>* Caja de cambio: </a:t>
            </a:r>
          </a:p>
          <a:p>
            <a:r>
              <a:rPr lang="es-ES_tradnl" dirty="0">
                <a:solidFill>
                  <a:schemeClr val="bg1"/>
                </a:solidFill>
              </a:rPr>
              <a:t>-Verifica si el saldo de G1 es menor que el saldo en euros, mostrando un mensaje de crisis si es así.</a:t>
            </a:r>
          </a:p>
          <a:p>
            <a:r>
              <a:rPr lang="es-ES_tradnl" dirty="0">
                <a:solidFill>
                  <a:schemeClr val="bg1"/>
                </a:solidFill>
              </a:rPr>
              <a:t>-Realiza operaciones de préstamos o canje de euros si es necesario.</a:t>
            </a:r>
          </a:p>
          <a:p>
            <a:r>
              <a:rPr lang="es-ES_tradnl" dirty="0">
                <a:solidFill>
                  <a:schemeClr val="bg1"/>
                </a:solidFill>
              </a:rPr>
              <a:t>*Prosumidor:</a:t>
            </a:r>
          </a:p>
          <a:p>
            <a:pPr lvl="2"/>
            <a:r>
              <a:rPr lang="es-ES_tradnl" dirty="0">
                <a:solidFill>
                  <a:schemeClr val="bg1"/>
                </a:solidFill>
              </a:rPr>
              <a:t>-Si es comprador, se verifica si tiene saldo suficiente para comprar. Si no, realiza un préstamo o canje de euros.</a:t>
            </a:r>
          </a:p>
          <a:p>
            <a:r>
              <a:rPr lang="es-ES_tradnl" dirty="0">
                <a:solidFill>
                  <a:schemeClr val="bg1"/>
                </a:solidFill>
              </a:rPr>
              <a:t>-Si es vendedor, verifica si tiene stock suficiente y, de ser así, realiza la venta y actualiza las comisiones que van a la caja.</a:t>
            </a:r>
          </a:p>
          <a:p>
            <a:r>
              <a:rPr lang="es-ES_tradnl" dirty="0">
                <a:solidFill>
                  <a:schemeClr val="bg1"/>
                </a:solidFill>
              </a:rPr>
              <a:t>*Frustración: Si el saldo del prosumidor es negativo (tanto en G1 como en euros), este se frustra y es dado de baja.</a:t>
            </a:r>
          </a:p>
          <a:p>
            <a:r>
              <a:rPr lang="es-ES_tradnl" dirty="0">
                <a:solidFill>
                  <a:schemeClr val="bg1"/>
                </a:solidFill>
              </a:rPr>
              <a:t>*Préstamos: Si el prosumidor no tiene saldo suficiente, puede recibir un préstamo de la caja que devolverá con saldo positivo.</a:t>
            </a:r>
          </a:p>
          <a:p>
            <a:r>
              <a:rPr lang="es-ES_tradnl" dirty="0">
                <a:solidFill>
                  <a:schemeClr val="bg1"/>
                </a:solidFill>
              </a:rPr>
              <a:t>*Cálculos y Gráficos: Al final del ciclo, se actualizan los gráficos y monitores, y el ciclo termina.</a:t>
            </a:r>
          </a:p>
        </p:txBody>
      </p:sp>
      <p:sp>
        <p:nvSpPr>
          <p:cNvPr id="15" name="TextBox 14">
            <a:extLst>
              <a:ext uri="{FF2B5EF4-FFF2-40B4-BE49-F238E27FC236}">
                <a16:creationId xmlns:a16="http://schemas.microsoft.com/office/drawing/2014/main" id="{CD77F692-469A-F628-7517-E55304D80DFE}"/>
              </a:ext>
            </a:extLst>
          </p:cNvPr>
          <p:cNvSpPr txBox="1"/>
          <p:nvPr/>
        </p:nvSpPr>
        <p:spPr>
          <a:xfrm>
            <a:off x="7869207" y="4846960"/>
            <a:ext cx="9234152" cy="707886"/>
          </a:xfrm>
          <a:prstGeom prst="rect">
            <a:avLst/>
          </a:prstGeom>
          <a:noFill/>
        </p:spPr>
        <p:txBody>
          <a:bodyPr wrap="square">
            <a:spAutoFit/>
          </a:bodyPr>
          <a:lstStyle/>
          <a:p>
            <a:endParaRPr lang="es-ES_tradnl" sz="4000" b="1" spc="890" dirty="0">
              <a:solidFill>
                <a:srgbClr val="FFFFFF"/>
              </a:solidFill>
              <a:latin typeface="Calibri"/>
              <a:ea typeface="+mj-ea"/>
              <a:cs typeface="Calibri"/>
            </a:endParaRPr>
          </a:p>
        </p:txBody>
      </p:sp>
      <p:pic>
        <p:nvPicPr>
          <p:cNvPr id="21" name="Picture 20" descr="A diagram of a company&#10;&#10;Description automatically generated">
            <a:extLst>
              <a:ext uri="{FF2B5EF4-FFF2-40B4-BE49-F238E27FC236}">
                <a16:creationId xmlns:a16="http://schemas.microsoft.com/office/drawing/2014/main" id="{047A5AC3-00FE-7979-D704-F3D4F759496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1143" y="1210953"/>
            <a:ext cx="13132130" cy="8426450"/>
          </a:xfrm>
          <a:prstGeom prst="rect">
            <a:avLst/>
          </a:prstGeom>
        </p:spPr>
      </p:pic>
    </p:spTree>
    <p:extLst>
      <p:ext uri="{BB962C8B-B14F-4D97-AF65-F5344CB8AC3E}">
        <p14:creationId xmlns:p14="http://schemas.microsoft.com/office/powerpoint/2010/main" val="39168129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
            <a:ext cx="18288000" cy="10287000"/>
          </a:xfrm>
          <a:prstGeom prst="rect">
            <a:avLst/>
          </a:prstGeom>
        </p:spPr>
      </p:pic>
      <p:sp>
        <p:nvSpPr>
          <p:cNvPr id="3" name="object 3"/>
          <p:cNvSpPr txBox="1">
            <a:spLocks noGrp="1"/>
          </p:cNvSpPr>
          <p:nvPr>
            <p:ph type="title"/>
          </p:nvPr>
        </p:nvSpPr>
        <p:spPr>
          <a:xfrm>
            <a:off x="615950" y="-21238"/>
            <a:ext cx="17068800" cy="689932"/>
          </a:xfrm>
          <a:prstGeom prst="rect">
            <a:avLst/>
          </a:prstGeom>
        </p:spPr>
        <p:txBody>
          <a:bodyPr vert="horz" wrap="square" lIns="0" tIns="12700" rIns="0" bIns="0" rtlCol="0">
            <a:spAutoFit/>
          </a:bodyPr>
          <a:lstStyle/>
          <a:p>
            <a:pPr marL="12700">
              <a:lnSpc>
                <a:spcPct val="100000"/>
              </a:lnSpc>
              <a:spcBef>
                <a:spcPts val="100"/>
              </a:spcBef>
            </a:pPr>
            <a:r>
              <a:rPr lang="es-ES_tradnl" sz="4400" spc="645" dirty="0"/>
              <a:t>Sin caja de cambio, ni préstamos G1, ni preferenciales </a:t>
            </a:r>
            <a:endParaRPr sz="4400" dirty="0"/>
          </a:p>
        </p:txBody>
      </p:sp>
      <p:sp>
        <p:nvSpPr>
          <p:cNvPr id="7" name="object 7"/>
          <p:cNvSpPr/>
          <p:nvPr/>
        </p:nvSpPr>
        <p:spPr>
          <a:xfrm>
            <a:off x="36167" y="731413"/>
            <a:ext cx="10896600" cy="45719"/>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29" name="TextBox 28">
            <a:extLst>
              <a:ext uri="{FF2B5EF4-FFF2-40B4-BE49-F238E27FC236}">
                <a16:creationId xmlns:a16="http://schemas.microsoft.com/office/drawing/2014/main" id="{2BF1D172-D043-DB91-AFD0-57A787681B6D}"/>
              </a:ext>
            </a:extLst>
          </p:cNvPr>
          <p:cNvSpPr txBox="1"/>
          <p:nvPr/>
        </p:nvSpPr>
        <p:spPr>
          <a:xfrm>
            <a:off x="477485" y="9687285"/>
            <a:ext cx="17345730" cy="461665"/>
          </a:xfrm>
          <a:prstGeom prst="rect">
            <a:avLst/>
          </a:prstGeom>
          <a:noFill/>
        </p:spPr>
        <p:txBody>
          <a:bodyPr wrap="square">
            <a:spAutoFit/>
          </a:bodyPr>
          <a:lstStyle/>
          <a:p>
            <a:r>
              <a:rPr lang="es-ES_tradnl" sz="2400" spc="254" dirty="0">
                <a:solidFill>
                  <a:srgbClr val="FFFFFF"/>
                </a:solidFill>
                <a:highlight>
                  <a:srgbClr val="FF0000"/>
                </a:highlight>
                <a:latin typeface="Calibri"/>
                <a:cs typeface="Calibri"/>
              </a:rPr>
              <a:t>Usuarios 122. Frustrados 126. Prestamos Caja 0. Monto 220543</a:t>
            </a:r>
          </a:p>
        </p:txBody>
      </p:sp>
      <p:pic>
        <p:nvPicPr>
          <p:cNvPr id="5" name="Picture 4">
            <a:extLst>
              <a:ext uri="{FF2B5EF4-FFF2-40B4-BE49-F238E27FC236}">
                <a16:creationId xmlns:a16="http://schemas.microsoft.com/office/drawing/2014/main" id="{94BB5B30-24A5-C029-02A0-D83CAA815277}"/>
              </a:ext>
            </a:extLst>
          </p:cNvPr>
          <p:cNvPicPr>
            <a:picLocks noChangeAspect="1"/>
          </p:cNvPicPr>
          <p:nvPr/>
        </p:nvPicPr>
        <p:blipFill>
          <a:blip r:embed="rId3"/>
          <a:stretch>
            <a:fillRect/>
          </a:stretch>
        </p:blipFill>
        <p:spPr>
          <a:xfrm>
            <a:off x="24127" y="658185"/>
            <a:ext cx="16136624" cy="8983329"/>
          </a:xfrm>
          <a:prstGeom prst="rect">
            <a:avLst/>
          </a:prstGeom>
        </p:spPr>
      </p:pic>
      <p:sp>
        <p:nvSpPr>
          <p:cNvPr id="9" name="object 6">
            <a:extLst>
              <a:ext uri="{FF2B5EF4-FFF2-40B4-BE49-F238E27FC236}">
                <a16:creationId xmlns:a16="http://schemas.microsoft.com/office/drawing/2014/main" id="{CE99F0F9-F6E6-4EB7-40DF-6EC3A0D9784F}"/>
              </a:ext>
            </a:extLst>
          </p:cNvPr>
          <p:cNvSpPr txBox="1"/>
          <p:nvPr/>
        </p:nvSpPr>
        <p:spPr>
          <a:xfrm>
            <a:off x="16134564" y="623573"/>
            <a:ext cx="2102318" cy="5043368"/>
          </a:xfrm>
          <a:prstGeom prst="rect">
            <a:avLst/>
          </a:prstGeom>
        </p:spPr>
        <p:txBody>
          <a:bodyPr vert="horz" wrap="square" lIns="0" tIns="13970" rIns="0" bIns="0" rtlCol="0">
            <a:spAutoFit/>
          </a:bodyPr>
          <a:lstStyle/>
          <a:p>
            <a:pPr marL="12700" marR="5080" algn="l">
              <a:lnSpc>
                <a:spcPct val="100699"/>
              </a:lnSpc>
              <a:spcBef>
                <a:spcPts val="110"/>
              </a:spcBef>
            </a:pPr>
            <a:r>
              <a:rPr lang="es-ES_tradnl" sz="1600" u="sng" spc="254" dirty="0" err="1">
                <a:solidFill>
                  <a:srgbClr val="FFFFFF"/>
                </a:solidFill>
                <a:latin typeface="Calibri"/>
                <a:cs typeface="Calibri"/>
              </a:rPr>
              <a:t>TIPs</a:t>
            </a:r>
            <a:r>
              <a:rPr lang="es-ES_tradnl" sz="1600" u="sng" spc="254" dirty="0">
                <a:solidFill>
                  <a:srgbClr val="FFFFFF"/>
                </a:solidFill>
                <a:latin typeface="Calibri"/>
                <a:cs typeface="Calibri"/>
              </a:rPr>
              <a:t>: </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Las curvas de usuarios Nuevos y Frustrados crecen a la par y no aumentan la cantidad de Prosumidores =&gt; Entran y no permanecen.</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Poco aumento de Prosumidores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Mas Frustrados que Prosumidores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Hubo 2 alertas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Saldo negativo Caja G1</a:t>
            </a:r>
            <a:endParaRPr lang="es-ES_tradnl" sz="1600" dirty="0">
              <a:latin typeface="Calibri"/>
              <a:cs typeface="Calibri"/>
            </a:endParaRPr>
          </a:p>
        </p:txBody>
      </p:sp>
    </p:spTree>
    <p:extLst>
      <p:ext uri="{BB962C8B-B14F-4D97-AF65-F5344CB8AC3E}">
        <p14:creationId xmlns:p14="http://schemas.microsoft.com/office/powerpoint/2010/main" val="2828113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9382" y="12727"/>
            <a:ext cx="18288000" cy="10286973"/>
          </a:xfrm>
          <a:prstGeom prst="rect">
            <a:avLst/>
          </a:prstGeom>
        </p:spPr>
      </p:pic>
      <p:sp>
        <p:nvSpPr>
          <p:cNvPr id="3" name="object 3"/>
          <p:cNvSpPr txBox="1">
            <a:spLocks noGrp="1"/>
          </p:cNvSpPr>
          <p:nvPr>
            <p:ph type="title"/>
          </p:nvPr>
        </p:nvSpPr>
        <p:spPr>
          <a:xfrm>
            <a:off x="-908050" y="0"/>
            <a:ext cx="14388871" cy="2009729"/>
          </a:xfrm>
          <a:prstGeom prst="rect">
            <a:avLst/>
          </a:prstGeom>
        </p:spPr>
        <p:txBody>
          <a:bodyPr vert="horz" wrap="square" lIns="0" tIns="344373" rIns="0" bIns="0" rtlCol="0">
            <a:spAutoFit/>
          </a:bodyPr>
          <a:lstStyle/>
          <a:p>
            <a:pPr marL="2392680">
              <a:lnSpc>
                <a:spcPct val="100000"/>
              </a:lnSpc>
              <a:spcBef>
                <a:spcPts val="125"/>
              </a:spcBef>
            </a:pPr>
            <a:r>
              <a:rPr lang="es-ES_tradnl" sz="5400" spc="470" dirty="0"/>
              <a:t>¿Diferencias con las monedas FIAT</a:t>
            </a:r>
            <a:r>
              <a:rPr lang="es-ES_tradnl" sz="5400" spc="430" dirty="0"/>
              <a:t>?</a:t>
            </a:r>
            <a:endParaRPr spc="600" dirty="0"/>
          </a:p>
        </p:txBody>
      </p:sp>
      <p:sp>
        <p:nvSpPr>
          <p:cNvPr id="4" name="object 4"/>
          <p:cNvSpPr txBox="1"/>
          <p:nvPr/>
        </p:nvSpPr>
        <p:spPr>
          <a:xfrm>
            <a:off x="2063750" y="2559050"/>
            <a:ext cx="15238622" cy="4483792"/>
          </a:xfrm>
          <a:prstGeom prst="rect">
            <a:avLst/>
          </a:prstGeom>
        </p:spPr>
        <p:txBody>
          <a:bodyPr vert="horz" wrap="square" lIns="0" tIns="12700" rIns="0" bIns="0" rtlCol="0">
            <a:spAutoFit/>
          </a:bodyPr>
          <a:lstStyle/>
          <a:p>
            <a:pPr marL="12700" marR="5080" indent="-635" algn="just">
              <a:lnSpc>
                <a:spcPct val="101299"/>
              </a:lnSpc>
              <a:spcBef>
                <a:spcPts val="100"/>
              </a:spcBef>
            </a:pPr>
            <a:r>
              <a:rPr lang="es-ES_tradnl" sz="3600" spc="240" dirty="0">
                <a:solidFill>
                  <a:srgbClr val="FFFFFF"/>
                </a:solidFill>
                <a:latin typeface="Calibri"/>
                <a:cs typeface="Calibri"/>
              </a:rPr>
              <a:t>La</a:t>
            </a:r>
            <a:r>
              <a:rPr lang="es-ES_tradnl" sz="3600" spc="335" dirty="0">
                <a:solidFill>
                  <a:srgbClr val="FFFFFF"/>
                </a:solidFill>
                <a:latin typeface="Calibri"/>
                <a:cs typeface="Calibri"/>
              </a:rPr>
              <a:t>  </a:t>
            </a:r>
            <a:r>
              <a:rPr lang="es-ES_tradnl" sz="3600" b="1" spc="275" dirty="0">
                <a:solidFill>
                  <a:srgbClr val="FFFFFF"/>
                </a:solidFill>
                <a:latin typeface="Calibri"/>
                <a:cs typeface="Calibri"/>
              </a:rPr>
              <a:t>moneda</a:t>
            </a:r>
            <a:r>
              <a:rPr lang="es-ES_tradnl" sz="3600" b="1" spc="370" dirty="0">
                <a:solidFill>
                  <a:srgbClr val="FFFFFF"/>
                </a:solidFill>
                <a:latin typeface="Calibri"/>
                <a:cs typeface="Calibri"/>
              </a:rPr>
              <a:t>  </a:t>
            </a:r>
            <a:r>
              <a:rPr lang="es-ES_tradnl" sz="3600" b="1" spc="204" dirty="0">
                <a:solidFill>
                  <a:srgbClr val="FFFFFF"/>
                </a:solidFill>
                <a:latin typeface="Calibri"/>
                <a:cs typeface="Calibri"/>
              </a:rPr>
              <a:t>social a diferencia de las FIAT (EURO, Dólar, etc.)</a:t>
            </a:r>
            <a:r>
              <a:rPr lang="es-ES_tradnl" sz="3600" b="1" spc="335" dirty="0">
                <a:solidFill>
                  <a:srgbClr val="FFFFFF"/>
                </a:solidFill>
                <a:latin typeface="Calibri"/>
                <a:cs typeface="Calibri"/>
              </a:rPr>
              <a:t>  </a:t>
            </a:r>
            <a:r>
              <a:rPr lang="es-ES_tradnl" sz="3600" spc="165" dirty="0">
                <a:solidFill>
                  <a:srgbClr val="FFFFFF"/>
                </a:solidFill>
                <a:latin typeface="Calibri"/>
                <a:cs typeface="Calibri"/>
              </a:rPr>
              <a:t>no se emite por gobiernos, no se utiliza para financiar guerras ni comprar armas, no se especula ni se acumula capital, no se utiliza para préstamos usurarios, no está bancarizada, es virtual y segura, no es ilegal aunque hay grises. (Quemar dinero es un delito por ejemplo, no todos los regalos y donaciones están libres de declarar a Hacienda, </a:t>
            </a:r>
            <a:r>
              <a:rPr lang="es-ES_tradnl" sz="3600" spc="165" dirty="0" err="1">
                <a:solidFill>
                  <a:srgbClr val="FFFFFF"/>
                </a:solidFill>
                <a:latin typeface="Calibri"/>
                <a:cs typeface="Calibri"/>
              </a:rPr>
              <a:t>etc</a:t>
            </a:r>
            <a:r>
              <a:rPr lang="es-ES_tradnl" sz="3600" spc="165" dirty="0">
                <a:solidFill>
                  <a:srgbClr val="FFFFFF"/>
                </a:solidFill>
                <a:latin typeface="Calibri"/>
                <a:cs typeface="Calibri"/>
              </a:rPr>
              <a:t>…). </a:t>
            </a:r>
          </a:p>
          <a:p>
            <a:pPr marL="12700" marR="5080" indent="-635" algn="just">
              <a:lnSpc>
                <a:spcPct val="101299"/>
              </a:lnSpc>
              <a:spcBef>
                <a:spcPts val="100"/>
              </a:spcBef>
            </a:pPr>
            <a:r>
              <a:rPr lang="es-ES_tradnl" sz="3600" spc="165" dirty="0">
                <a:solidFill>
                  <a:srgbClr val="FFFFFF"/>
                </a:solidFill>
                <a:latin typeface="Calibri"/>
                <a:cs typeface="Calibri"/>
              </a:rPr>
              <a:t>Las monedas FIAT deciden el rumbo acelerado en este mundo, en sentido contrario a la ecología.</a:t>
            </a:r>
            <a:endParaRPr lang="es-ES_tradnl" sz="3600" dirty="0">
              <a:latin typeface="Calibri"/>
              <a:cs typeface="Calibri"/>
            </a:endParaRPr>
          </a:p>
        </p:txBody>
      </p:sp>
      <p:sp>
        <p:nvSpPr>
          <p:cNvPr id="5" name="TextBox 4">
            <a:extLst>
              <a:ext uri="{FF2B5EF4-FFF2-40B4-BE49-F238E27FC236}">
                <a16:creationId xmlns:a16="http://schemas.microsoft.com/office/drawing/2014/main" id="{924595D8-7016-945F-4554-BB9813CB2D25}"/>
              </a:ext>
            </a:extLst>
          </p:cNvPr>
          <p:cNvSpPr txBox="1"/>
          <p:nvPr/>
        </p:nvSpPr>
        <p:spPr>
          <a:xfrm>
            <a:off x="11681839" y="7172897"/>
            <a:ext cx="9998764" cy="646331"/>
          </a:xfrm>
          <a:prstGeom prst="rect">
            <a:avLst/>
          </a:prstGeom>
          <a:noFill/>
        </p:spPr>
        <p:txBody>
          <a:bodyPr wrap="square">
            <a:spAutoFit/>
          </a:bodyPr>
          <a:lstStyle/>
          <a:p>
            <a:r>
              <a:rPr lang="es-ES_tradnl" b="0" i="0" dirty="0">
                <a:solidFill>
                  <a:srgbClr val="56697C"/>
                </a:solidFill>
                <a:effectLst/>
                <a:latin typeface="Roboto" panose="02000000000000000000" pitchFamily="2" charset="0"/>
              </a:rPr>
              <a:t>FIAT: dinero por imperativo legal o dinero por decreto</a:t>
            </a:r>
            <a:br>
              <a:rPr lang="es-ES_tradnl" b="0" i="0" dirty="0">
                <a:solidFill>
                  <a:srgbClr val="56697C"/>
                </a:solidFill>
                <a:effectLst/>
                <a:latin typeface="Roboto" panose="02000000000000000000" pitchFamily="2" charset="0"/>
              </a:rPr>
            </a:br>
            <a:endParaRPr lang="es-ES_tradnl" dirty="0"/>
          </a:p>
        </p:txBody>
      </p:sp>
      <p:sp>
        <p:nvSpPr>
          <p:cNvPr id="8" name="object 5">
            <a:extLst>
              <a:ext uri="{FF2B5EF4-FFF2-40B4-BE49-F238E27FC236}">
                <a16:creationId xmlns:a16="http://schemas.microsoft.com/office/drawing/2014/main" id="{2DE6139C-F4AC-435B-F4A6-A0B21B98B4F8}"/>
              </a:ext>
            </a:extLst>
          </p:cNvPr>
          <p:cNvSpPr/>
          <p:nvPr/>
        </p:nvSpPr>
        <p:spPr>
          <a:xfrm flipH="1" flipV="1">
            <a:off x="962025" y="2661935"/>
            <a:ext cx="69850" cy="4278022"/>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23191760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
            <a:ext cx="18288000" cy="10287000"/>
          </a:xfrm>
          <a:prstGeom prst="rect">
            <a:avLst/>
          </a:prstGeom>
        </p:spPr>
      </p:pic>
      <p:sp>
        <p:nvSpPr>
          <p:cNvPr id="3" name="object 3"/>
          <p:cNvSpPr txBox="1">
            <a:spLocks noGrp="1"/>
          </p:cNvSpPr>
          <p:nvPr>
            <p:ph type="title"/>
          </p:nvPr>
        </p:nvSpPr>
        <p:spPr>
          <a:xfrm>
            <a:off x="453094" y="25331"/>
            <a:ext cx="17827452" cy="689932"/>
          </a:xfrm>
          <a:prstGeom prst="rect">
            <a:avLst/>
          </a:prstGeom>
        </p:spPr>
        <p:txBody>
          <a:bodyPr vert="horz" wrap="square" lIns="0" tIns="12700" rIns="0" bIns="0" rtlCol="0">
            <a:spAutoFit/>
          </a:bodyPr>
          <a:lstStyle/>
          <a:p>
            <a:pPr marL="12700">
              <a:lnSpc>
                <a:spcPct val="100000"/>
              </a:lnSpc>
              <a:spcBef>
                <a:spcPts val="100"/>
              </a:spcBef>
            </a:pPr>
            <a:r>
              <a:rPr lang="es-ES_tradnl" sz="4400" spc="645" dirty="0"/>
              <a:t>Sin caja de cambio, ni préstamos G1, con preferenciales </a:t>
            </a:r>
            <a:endParaRPr sz="4400" dirty="0"/>
          </a:p>
        </p:txBody>
      </p:sp>
      <p:sp>
        <p:nvSpPr>
          <p:cNvPr id="7" name="object 7"/>
          <p:cNvSpPr/>
          <p:nvPr/>
        </p:nvSpPr>
        <p:spPr>
          <a:xfrm>
            <a:off x="0" y="761595"/>
            <a:ext cx="10896600" cy="45719"/>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pic>
        <p:nvPicPr>
          <p:cNvPr id="11" name="Picture 10">
            <a:extLst>
              <a:ext uri="{FF2B5EF4-FFF2-40B4-BE49-F238E27FC236}">
                <a16:creationId xmlns:a16="http://schemas.microsoft.com/office/drawing/2014/main" id="{0DD89C6A-84D5-F2AE-945A-21EF0C235493}"/>
              </a:ext>
            </a:extLst>
          </p:cNvPr>
          <p:cNvPicPr>
            <a:picLocks noChangeAspect="1"/>
          </p:cNvPicPr>
          <p:nvPr/>
        </p:nvPicPr>
        <p:blipFill>
          <a:blip r:embed="rId3"/>
          <a:stretch>
            <a:fillRect/>
          </a:stretch>
        </p:blipFill>
        <p:spPr>
          <a:xfrm>
            <a:off x="14600" y="662949"/>
            <a:ext cx="16119964" cy="8973802"/>
          </a:xfrm>
          <a:prstGeom prst="rect">
            <a:avLst/>
          </a:prstGeom>
        </p:spPr>
      </p:pic>
      <p:sp>
        <p:nvSpPr>
          <p:cNvPr id="12" name="TextBox 11">
            <a:extLst>
              <a:ext uri="{FF2B5EF4-FFF2-40B4-BE49-F238E27FC236}">
                <a16:creationId xmlns:a16="http://schemas.microsoft.com/office/drawing/2014/main" id="{02171BF9-5D7B-37C6-5448-0505D3BEFC6A}"/>
              </a:ext>
            </a:extLst>
          </p:cNvPr>
          <p:cNvSpPr txBox="1"/>
          <p:nvPr/>
        </p:nvSpPr>
        <p:spPr>
          <a:xfrm>
            <a:off x="477485" y="9687285"/>
            <a:ext cx="17345730" cy="461665"/>
          </a:xfrm>
          <a:prstGeom prst="rect">
            <a:avLst/>
          </a:prstGeom>
          <a:noFill/>
        </p:spPr>
        <p:txBody>
          <a:bodyPr wrap="square">
            <a:spAutoFit/>
          </a:bodyPr>
          <a:lstStyle/>
          <a:p>
            <a:r>
              <a:rPr lang="es-ES_tradnl" sz="2400" spc="254" dirty="0">
                <a:solidFill>
                  <a:srgbClr val="FFFFFF"/>
                </a:solidFill>
                <a:highlight>
                  <a:srgbClr val="FF0000"/>
                </a:highlight>
                <a:latin typeface="Calibri"/>
                <a:cs typeface="Calibri"/>
              </a:rPr>
              <a:t>Usuarios 129. Frustrados 128. Prestamos Caja 0. Monto 238275</a:t>
            </a:r>
          </a:p>
        </p:txBody>
      </p:sp>
      <p:sp>
        <p:nvSpPr>
          <p:cNvPr id="14" name="object 6">
            <a:extLst>
              <a:ext uri="{FF2B5EF4-FFF2-40B4-BE49-F238E27FC236}">
                <a16:creationId xmlns:a16="http://schemas.microsoft.com/office/drawing/2014/main" id="{AC87E797-3F2D-EF8D-0D53-17083062CE49}"/>
              </a:ext>
            </a:extLst>
          </p:cNvPr>
          <p:cNvSpPr txBox="1"/>
          <p:nvPr/>
        </p:nvSpPr>
        <p:spPr>
          <a:xfrm>
            <a:off x="16134564" y="623573"/>
            <a:ext cx="2102318" cy="4297395"/>
          </a:xfrm>
          <a:prstGeom prst="rect">
            <a:avLst/>
          </a:prstGeom>
        </p:spPr>
        <p:txBody>
          <a:bodyPr vert="horz" wrap="square" lIns="0" tIns="13970" rIns="0" bIns="0" rtlCol="0">
            <a:spAutoFit/>
          </a:bodyPr>
          <a:lstStyle/>
          <a:p>
            <a:pPr marL="12700" marR="5080" algn="l">
              <a:lnSpc>
                <a:spcPct val="100699"/>
              </a:lnSpc>
              <a:spcBef>
                <a:spcPts val="110"/>
              </a:spcBef>
            </a:pPr>
            <a:r>
              <a:rPr lang="es-ES_tradnl" sz="1600" u="sng" spc="254" dirty="0" err="1">
                <a:solidFill>
                  <a:srgbClr val="FFFFFF"/>
                </a:solidFill>
                <a:latin typeface="Calibri"/>
                <a:cs typeface="Calibri"/>
              </a:rPr>
              <a:t>TIPs</a:t>
            </a:r>
            <a:r>
              <a:rPr lang="es-ES_tradnl" sz="1600" u="sng" spc="254" dirty="0">
                <a:solidFill>
                  <a:srgbClr val="FFFFFF"/>
                </a:solidFill>
                <a:latin typeface="Calibri"/>
                <a:cs typeface="Calibri"/>
              </a:rPr>
              <a:t>: </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Las curvas de usuarios Nuevos y Frustrados crecen a la par y no aumentan la cantidad de Prosumidores =&gt; Entran y no permanecen.</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Aumentan Prosumidores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Hubo 1 alerta</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Saldo negativo Caja G1</a:t>
            </a:r>
            <a:endParaRPr lang="es-ES_tradnl" sz="1600" dirty="0">
              <a:latin typeface="Calibri"/>
              <a:cs typeface="Calibri"/>
            </a:endParaRPr>
          </a:p>
          <a:p>
            <a:pPr marL="298450" marR="5080" indent="-285750" algn="l">
              <a:lnSpc>
                <a:spcPct val="100699"/>
              </a:lnSpc>
              <a:spcBef>
                <a:spcPts val="110"/>
              </a:spcBef>
              <a:buFont typeface="Arial" panose="020B0604020202020204" pitchFamily="34" charset="0"/>
              <a:buChar char="•"/>
            </a:pPr>
            <a:endParaRPr lang="es-ES_tradnl" sz="1600" dirty="0">
              <a:latin typeface="Calibri"/>
              <a:cs typeface="Calibri"/>
            </a:endParaRPr>
          </a:p>
        </p:txBody>
      </p:sp>
    </p:spTree>
    <p:extLst>
      <p:ext uri="{BB962C8B-B14F-4D97-AF65-F5344CB8AC3E}">
        <p14:creationId xmlns:p14="http://schemas.microsoft.com/office/powerpoint/2010/main" val="10972980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
            <a:ext cx="18288000" cy="10287000"/>
          </a:xfrm>
          <a:prstGeom prst="rect">
            <a:avLst/>
          </a:prstGeom>
        </p:spPr>
      </p:pic>
      <p:sp>
        <p:nvSpPr>
          <p:cNvPr id="3" name="object 3"/>
          <p:cNvSpPr txBox="1">
            <a:spLocks noGrp="1"/>
          </p:cNvSpPr>
          <p:nvPr>
            <p:ph type="title"/>
          </p:nvPr>
        </p:nvSpPr>
        <p:spPr>
          <a:xfrm>
            <a:off x="234950" y="-21238"/>
            <a:ext cx="17526000" cy="505267"/>
          </a:xfrm>
          <a:prstGeom prst="rect">
            <a:avLst/>
          </a:prstGeom>
        </p:spPr>
        <p:txBody>
          <a:bodyPr vert="horz" wrap="square" lIns="0" tIns="12700" rIns="0" bIns="0" rtlCol="0">
            <a:spAutoFit/>
          </a:bodyPr>
          <a:lstStyle/>
          <a:p>
            <a:pPr marL="12700">
              <a:lnSpc>
                <a:spcPct val="100000"/>
              </a:lnSpc>
              <a:spcBef>
                <a:spcPts val="100"/>
              </a:spcBef>
            </a:pPr>
            <a:r>
              <a:rPr lang="es-ES_tradnl" sz="3200" spc="645" dirty="0"/>
              <a:t>Sin caja de cambio, con préstamos/devolución G1 y preferenciales</a:t>
            </a:r>
            <a:endParaRPr sz="3200" dirty="0"/>
          </a:p>
        </p:txBody>
      </p:sp>
      <p:sp>
        <p:nvSpPr>
          <p:cNvPr id="7" name="object 7"/>
          <p:cNvSpPr/>
          <p:nvPr/>
        </p:nvSpPr>
        <p:spPr>
          <a:xfrm>
            <a:off x="-16841" y="820838"/>
            <a:ext cx="10896600" cy="45719"/>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4" name="TextBox 3">
            <a:extLst>
              <a:ext uri="{FF2B5EF4-FFF2-40B4-BE49-F238E27FC236}">
                <a16:creationId xmlns:a16="http://schemas.microsoft.com/office/drawing/2014/main" id="{2BF1D172-D043-DB91-AFD0-57A787681B6D}"/>
              </a:ext>
            </a:extLst>
          </p:cNvPr>
          <p:cNvSpPr txBox="1"/>
          <p:nvPr/>
        </p:nvSpPr>
        <p:spPr>
          <a:xfrm>
            <a:off x="477485" y="9680989"/>
            <a:ext cx="17345730" cy="461665"/>
          </a:xfrm>
          <a:prstGeom prst="rect">
            <a:avLst/>
          </a:prstGeom>
          <a:noFill/>
        </p:spPr>
        <p:txBody>
          <a:bodyPr wrap="square">
            <a:spAutoFit/>
          </a:bodyPr>
          <a:lstStyle/>
          <a:p>
            <a:r>
              <a:rPr lang="es-ES_tradnl" sz="2400" spc="254" dirty="0">
                <a:solidFill>
                  <a:srgbClr val="FFFFFF"/>
                </a:solidFill>
                <a:highlight>
                  <a:srgbClr val="FF0000"/>
                </a:highlight>
                <a:latin typeface="Calibri"/>
                <a:cs typeface="Calibri"/>
              </a:rPr>
              <a:t>Usuarios 131. Frustrados 118. Prestamos Caja 87. Monto 234169. </a:t>
            </a:r>
          </a:p>
        </p:txBody>
      </p:sp>
      <p:sp>
        <p:nvSpPr>
          <p:cNvPr id="5" name="object 6">
            <a:extLst>
              <a:ext uri="{FF2B5EF4-FFF2-40B4-BE49-F238E27FC236}">
                <a16:creationId xmlns:a16="http://schemas.microsoft.com/office/drawing/2014/main" id="{377D083E-EB83-1C7E-3A59-4E37108C8B9B}"/>
              </a:ext>
            </a:extLst>
          </p:cNvPr>
          <p:cNvSpPr txBox="1"/>
          <p:nvPr/>
        </p:nvSpPr>
        <p:spPr>
          <a:xfrm>
            <a:off x="16134564" y="623573"/>
            <a:ext cx="2102318" cy="2792624"/>
          </a:xfrm>
          <a:prstGeom prst="rect">
            <a:avLst/>
          </a:prstGeom>
        </p:spPr>
        <p:txBody>
          <a:bodyPr vert="horz" wrap="square" lIns="0" tIns="13970" rIns="0" bIns="0" rtlCol="0">
            <a:spAutoFit/>
          </a:bodyPr>
          <a:lstStyle/>
          <a:p>
            <a:pPr marL="12700" marR="5080" algn="l">
              <a:lnSpc>
                <a:spcPct val="100699"/>
              </a:lnSpc>
              <a:spcBef>
                <a:spcPts val="110"/>
              </a:spcBef>
            </a:pPr>
            <a:r>
              <a:rPr lang="es-ES_tradnl" sz="1600" u="sng" spc="254" dirty="0" err="1">
                <a:solidFill>
                  <a:srgbClr val="FFFFFF"/>
                </a:solidFill>
                <a:latin typeface="Calibri"/>
                <a:cs typeface="Calibri"/>
              </a:rPr>
              <a:t>TIPs</a:t>
            </a:r>
            <a:r>
              <a:rPr lang="es-ES_tradnl" sz="1600" u="sng" spc="254" dirty="0">
                <a:solidFill>
                  <a:srgbClr val="FFFFFF"/>
                </a:solidFill>
                <a:latin typeface="Calibri"/>
                <a:cs typeface="Calibri"/>
              </a:rPr>
              <a:t>: </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Poca diferencia si hay Préstamos G1</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Bajan Frustrados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Aumentan Prosumidores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Menos saldo negativo Caja G1</a:t>
            </a:r>
            <a:endParaRPr lang="es-ES_tradnl" sz="1600" dirty="0">
              <a:latin typeface="Calibri"/>
              <a:cs typeface="Calibri"/>
            </a:endParaRPr>
          </a:p>
        </p:txBody>
      </p:sp>
      <p:pic>
        <p:nvPicPr>
          <p:cNvPr id="8" name="Picture 7">
            <a:extLst>
              <a:ext uri="{FF2B5EF4-FFF2-40B4-BE49-F238E27FC236}">
                <a16:creationId xmlns:a16="http://schemas.microsoft.com/office/drawing/2014/main" id="{F64D5335-6648-D923-64A9-63CA8894C678}"/>
              </a:ext>
            </a:extLst>
          </p:cNvPr>
          <p:cNvPicPr>
            <a:picLocks noChangeAspect="1"/>
          </p:cNvPicPr>
          <p:nvPr/>
        </p:nvPicPr>
        <p:blipFill>
          <a:blip r:embed="rId3"/>
          <a:stretch>
            <a:fillRect/>
          </a:stretch>
        </p:blipFill>
        <p:spPr>
          <a:xfrm>
            <a:off x="28889" y="662949"/>
            <a:ext cx="16105675" cy="8973802"/>
          </a:xfrm>
          <a:prstGeom prst="rect">
            <a:avLst/>
          </a:prstGeom>
        </p:spPr>
      </p:pic>
    </p:spTree>
    <p:extLst>
      <p:ext uri="{BB962C8B-B14F-4D97-AF65-F5344CB8AC3E}">
        <p14:creationId xmlns:p14="http://schemas.microsoft.com/office/powerpoint/2010/main" val="39666995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object 2">
            <a:extLst>
              <a:ext uri="{FF2B5EF4-FFF2-40B4-BE49-F238E27FC236}">
                <a16:creationId xmlns:a16="http://schemas.microsoft.com/office/drawing/2014/main" id="{D66F8E20-B3DA-34B3-0F22-0D7DBA1E8AC1}"/>
              </a:ext>
            </a:extLst>
          </p:cNvPr>
          <p:cNvPicPr/>
          <p:nvPr/>
        </p:nvPicPr>
        <p:blipFill>
          <a:blip r:embed="rId2" cstate="print"/>
          <a:stretch>
            <a:fillRect/>
          </a:stretch>
        </p:blipFill>
        <p:spPr>
          <a:xfrm>
            <a:off x="12700" y="0"/>
            <a:ext cx="18288000" cy="10286974"/>
          </a:xfrm>
          <a:prstGeom prst="rect">
            <a:avLst/>
          </a:prstGeom>
        </p:spPr>
      </p:pic>
      <p:sp>
        <p:nvSpPr>
          <p:cNvPr id="3" name="object 3"/>
          <p:cNvSpPr txBox="1">
            <a:spLocks noGrp="1"/>
          </p:cNvSpPr>
          <p:nvPr>
            <p:ph type="title"/>
          </p:nvPr>
        </p:nvSpPr>
        <p:spPr>
          <a:xfrm>
            <a:off x="615950" y="-21238"/>
            <a:ext cx="6690677" cy="751488"/>
          </a:xfrm>
          <a:prstGeom prst="rect">
            <a:avLst/>
          </a:prstGeom>
        </p:spPr>
        <p:txBody>
          <a:bodyPr vert="horz" wrap="square" lIns="0" tIns="12700" rIns="0" bIns="0" rtlCol="0">
            <a:spAutoFit/>
          </a:bodyPr>
          <a:lstStyle/>
          <a:p>
            <a:pPr marL="12700">
              <a:lnSpc>
                <a:spcPct val="100000"/>
              </a:lnSpc>
              <a:spcBef>
                <a:spcPts val="100"/>
              </a:spcBef>
            </a:pPr>
            <a:r>
              <a:rPr lang="es-ES_tradnl" sz="4800" spc="645" dirty="0"/>
              <a:t>Con caja de cambio</a:t>
            </a:r>
            <a:endParaRPr sz="4800" dirty="0"/>
          </a:p>
        </p:txBody>
      </p:sp>
      <p:sp>
        <p:nvSpPr>
          <p:cNvPr id="7" name="object 7"/>
          <p:cNvSpPr/>
          <p:nvPr/>
        </p:nvSpPr>
        <p:spPr>
          <a:xfrm>
            <a:off x="996950" y="730250"/>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5" name="object 6">
            <a:extLst>
              <a:ext uri="{FF2B5EF4-FFF2-40B4-BE49-F238E27FC236}">
                <a16:creationId xmlns:a16="http://schemas.microsoft.com/office/drawing/2014/main" id="{F6BE455A-A1CA-3392-0DF8-42D32722C6F7}"/>
              </a:ext>
            </a:extLst>
          </p:cNvPr>
          <p:cNvSpPr txBox="1"/>
          <p:nvPr/>
        </p:nvSpPr>
        <p:spPr>
          <a:xfrm>
            <a:off x="16134564" y="623573"/>
            <a:ext cx="2102318" cy="9073189"/>
          </a:xfrm>
          <a:prstGeom prst="rect">
            <a:avLst/>
          </a:prstGeom>
        </p:spPr>
        <p:txBody>
          <a:bodyPr vert="horz" wrap="square" lIns="0" tIns="13970" rIns="0" bIns="0" rtlCol="0">
            <a:spAutoFit/>
          </a:bodyPr>
          <a:lstStyle/>
          <a:p>
            <a:pPr marL="12700" marR="5080" algn="l">
              <a:lnSpc>
                <a:spcPct val="100699"/>
              </a:lnSpc>
              <a:spcBef>
                <a:spcPts val="110"/>
              </a:spcBef>
            </a:pPr>
            <a:r>
              <a:rPr lang="es-ES_tradnl" sz="1600" u="sng" spc="254" dirty="0" err="1">
                <a:solidFill>
                  <a:srgbClr val="FFFFFF"/>
                </a:solidFill>
                <a:latin typeface="Calibri"/>
                <a:cs typeface="Calibri"/>
              </a:rPr>
              <a:t>TIPs</a:t>
            </a:r>
            <a:r>
              <a:rPr lang="es-ES_tradnl" sz="1600" u="sng" spc="254" dirty="0">
                <a:solidFill>
                  <a:srgbClr val="FFFFFF"/>
                </a:solidFill>
                <a:latin typeface="Calibri"/>
                <a:cs typeface="Calibri"/>
              </a:rPr>
              <a:t>: </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Las curvas de usuarios Nuevos coincide con la pendiente de cantidad de Prosumidores, crecen a la par =&gt; Entran y  permanecen.</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Aumentan Prosumidores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Sin alertas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El acumulado de canjes de € es mucho menor que el de préstamos G1.</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El Saldo en G1 de CAJA es mucho mayor que el de €.</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Crecen Preferenciales y los Frustrados son bajos.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Aumenta monto G1 circulante</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Saldo positivo de Caja en G1</a:t>
            </a:r>
          </a:p>
          <a:p>
            <a:pPr marL="298450" marR="5080" indent="-285750" algn="l">
              <a:lnSpc>
                <a:spcPct val="100699"/>
              </a:lnSpc>
              <a:spcBef>
                <a:spcPts val="110"/>
              </a:spcBef>
              <a:buFont typeface="Arial" panose="020B0604020202020204" pitchFamily="34" charset="0"/>
              <a:buChar char="•"/>
            </a:pPr>
            <a:r>
              <a:rPr lang="es-ES_tradnl" sz="1600" b="1" spc="254" dirty="0">
                <a:solidFill>
                  <a:srgbClr val="FFFFFF"/>
                </a:solidFill>
                <a:latin typeface="Calibri"/>
                <a:cs typeface="Calibri"/>
              </a:rPr>
              <a:t>Mucho mas uso de G1 que de €.</a:t>
            </a:r>
            <a:endParaRPr lang="es-ES_tradnl" sz="1600" b="1" dirty="0">
              <a:latin typeface="Calibri"/>
              <a:cs typeface="Calibri"/>
            </a:endParaRPr>
          </a:p>
        </p:txBody>
      </p:sp>
      <p:sp>
        <p:nvSpPr>
          <p:cNvPr id="6" name="TextBox 5">
            <a:extLst>
              <a:ext uri="{FF2B5EF4-FFF2-40B4-BE49-F238E27FC236}">
                <a16:creationId xmlns:a16="http://schemas.microsoft.com/office/drawing/2014/main" id="{8E94D4A6-8DD5-C197-F402-2203D528601E}"/>
              </a:ext>
            </a:extLst>
          </p:cNvPr>
          <p:cNvSpPr txBox="1"/>
          <p:nvPr/>
        </p:nvSpPr>
        <p:spPr>
          <a:xfrm>
            <a:off x="477485" y="9680989"/>
            <a:ext cx="17345730" cy="461665"/>
          </a:xfrm>
          <a:prstGeom prst="rect">
            <a:avLst/>
          </a:prstGeom>
          <a:noFill/>
        </p:spPr>
        <p:txBody>
          <a:bodyPr wrap="square">
            <a:spAutoFit/>
          </a:bodyPr>
          <a:lstStyle/>
          <a:p>
            <a:r>
              <a:rPr lang="es-ES_tradnl" sz="2400" spc="254" dirty="0">
                <a:solidFill>
                  <a:srgbClr val="FFFFFF"/>
                </a:solidFill>
                <a:highlight>
                  <a:srgbClr val="FF0000"/>
                </a:highlight>
                <a:latin typeface="Calibri"/>
                <a:cs typeface="Calibri"/>
              </a:rPr>
              <a:t>Usuarios 237. Frustrados 30. Prestamos Caja 12942. Monto 317937. </a:t>
            </a:r>
          </a:p>
        </p:txBody>
      </p:sp>
      <p:pic>
        <p:nvPicPr>
          <p:cNvPr id="10" name="Picture 9">
            <a:extLst>
              <a:ext uri="{FF2B5EF4-FFF2-40B4-BE49-F238E27FC236}">
                <a16:creationId xmlns:a16="http://schemas.microsoft.com/office/drawing/2014/main" id="{0DACE3A8-1D0F-27BF-B1FE-4CAF1531A9A7}"/>
              </a:ext>
            </a:extLst>
          </p:cNvPr>
          <p:cNvPicPr>
            <a:picLocks noChangeAspect="1"/>
          </p:cNvPicPr>
          <p:nvPr/>
        </p:nvPicPr>
        <p:blipFill>
          <a:blip r:embed="rId3"/>
          <a:stretch>
            <a:fillRect/>
          </a:stretch>
        </p:blipFill>
        <p:spPr>
          <a:xfrm>
            <a:off x="52705" y="1092200"/>
            <a:ext cx="16030741" cy="8549314"/>
          </a:xfrm>
          <a:prstGeom prst="rect">
            <a:avLst/>
          </a:prstGeom>
        </p:spPr>
      </p:pic>
      <p:sp>
        <p:nvSpPr>
          <p:cNvPr id="11" name="TextBox 10">
            <a:extLst>
              <a:ext uri="{FF2B5EF4-FFF2-40B4-BE49-F238E27FC236}">
                <a16:creationId xmlns:a16="http://schemas.microsoft.com/office/drawing/2014/main" id="{6C4439A5-1CF7-05C7-8D83-D25A52E553C3}"/>
              </a:ext>
            </a:extLst>
          </p:cNvPr>
          <p:cNvSpPr txBox="1"/>
          <p:nvPr/>
        </p:nvSpPr>
        <p:spPr>
          <a:xfrm>
            <a:off x="7220212" y="84399"/>
            <a:ext cx="10030530" cy="830997"/>
          </a:xfrm>
          <a:prstGeom prst="rect">
            <a:avLst/>
          </a:prstGeom>
          <a:noFill/>
        </p:spPr>
        <p:txBody>
          <a:bodyPr wrap="square">
            <a:spAutoFit/>
          </a:bodyPr>
          <a:lstStyle/>
          <a:p>
            <a:pPr marL="342900" indent="-342900">
              <a:buFont typeface="Arial" panose="020B0604020202020204" pitchFamily="34" charset="0"/>
              <a:buChar char="•"/>
            </a:pPr>
            <a:r>
              <a:rPr lang="es-ES_tradnl" sz="2400" spc="254" dirty="0">
                <a:solidFill>
                  <a:srgbClr val="FFFFFF"/>
                </a:solidFill>
                <a:latin typeface="Calibri"/>
                <a:cs typeface="Calibri"/>
              </a:rPr>
              <a:t>Tope de 1 cambio mensual de máximo 10 (DU/€/$/USD, </a:t>
            </a:r>
            <a:r>
              <a:rPr lang="es-ES_tradnl" sz="2400" spc="254" dirty="0" err="1">
                <a:solidFill>
                  <a:srgbClr val="FFFFFF"/>
                </a:solidFill>
                <a:latin typeface="Calibri"/>
                <a:cs typeface="Calibri"/>
              </a:rPr>
              <a:t>etc</a:t>
            </a:r>
            <a:r>
              <a:rPr lang="es-ES_tradnl" sz="2400" spc="254" dirty="0">
                <a:solidFill>
                  <a:srgbClr val="FFFFFF"/>
                </a:solidFill>
                <a:latin typeface="Calibri"/>
                <a:cs typeface="Calibri"/>
              </a:rPr>
              <a:t>)</a:t>
            </a:r>
          </a:p>
          <a:p>
            <a:pPr marL="342900" indent="-342900">
              <a:buFont typeface="Arial" panose="020B0604020202020204" pitchFamily="34" charset="0"/>
              <a:buChar char="•"/>
            </a:pPr>
            <a:r>
              <a:rPr lang="es-ES_tradnl" sz="2400" spc="254" dirty="0">
                <a:solidFill>
                  <a:srgbClr val="FFFFFF"/>
                </a:solidFill>
                <a:latin typeface="Calibri"/>
                <a:cs typeface="Calibri"/>
              </a:rPr>
              <a:t>Prioridad prestamos G1 a canjes €</a:t>
            </a:r>
            <a:endParaRPr lang="es-ES_tradnl" sz="2400" dirty="0"/>
          </a:p>
        </p:txBody>
      </p:sp>
    </p:spTree>
    <p:extLst>
      <p:ext uri="{BB962C8B-B14F-4D97-AF65-F5344CB8AC3E}">
        <p14:creationId xmlns:p14="http://schemas.microsoft.com/office/powerpoint/2010/main" val="11367781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object 2">
            <a:extLst>
              <a:ext uri="{FF2B5EF4-FFF2-40B4-BE49-F238E27FC236}">
                <a16:creationId xmlns:a16="http://schemas.microsoft.com/office/drawing/2014/main" id="{BCF42BA2-DB62-BBBE-3E92-AC2ABC40CAF3}"/>
              </a:ext>
            </a:extLst>
          </p:cNvPr>
          <p:cNvPicPr/>
          <p:nvPr/>
        </p:nvPicPr>
        <p:blipFill>
          <a:blip r:embed="rId2" cstate="print"/>
          <a:stretch>
            <a:fillRect/>
          </a:stretch>
        </p:blipFill>
        <p:spPr>
          <a:xfrm>
            <a:off x="12700" y="0"/>
            <a:ext cx="18288000" cy="10286974"/>
          </a:xfrm>
          <a:prstGeom prst="rect">
            <a:avLst/>
          </a:prstGeom>
        </p:spPr>
      </p:pic>
      <p:sp>
        <p:nvSpPr>
          <p:cNvPr id="3" name="object 3"/>
          <p:cNvSpPr txBox="1">
            <a:spLocks noGrp="1"/>
          </p:cNvSpPr>
          <p:nvPr>
            <p:ph type="title"/>
          </p:nvPr>
        </p:nvSpPr>
        <p:spPr>
          <a:xfrm>
            <a:off x="615950" y="-21238"/>
            <a:ext cx="6690677" cy="751488"/>
          </a:xfrm>
          <a:prstGeom prst="rect">
            <a:avLst/>
          </a:prstGeom>
        </p:spPr>
        <p:txBody>
          <a:bodyPr vert="horz" wrap="square" lIns="0" tIns="12700" rIns="0" bIns="0" rtlCol="0">
            <a:spAutoFit/>
          </a:bodyPr>
          <a:lstStyle/>
          <a:p>
            <a:pPr marL="12700">
              <a:lnSpc>
                <a:spcPct val="100000"/>
              </a:lnSpc>
              <a:spcBef>
                <a:spcPts val="100"/>
              </a:spcBef>
            </a:pPr>
            <a:r>
              <a:rPr lang="es-ES_tradnl" sz="4800" spc="645" dirty="0"/>
              <a:t>Con caja de cambio</a:t>
            </a:r>
            <a:endParaRPr sz="4800" dirty="0"/>
          </a:p>
        </p:txBody>
      </p:sp>
      <p:sp>
        <p:nvSpPr>
          <p:cNvPr id="7" name="object 7"/>
          <p:cNvSpPr/>
          <p:nvPr/>
        </p:nvSpPr>
        <p:spPr>
          <a:xfrm>
            <a:off x="996950" y="730250"/>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pic>
        <p:nvPicPr>
          <p:cNvPr id="6" name="Picture 5">
            <a:extLst>
              <a:ext uri="{FF2B5EF4-FFF2-40B4-BE49-F238E27FC236}">
                <a16:creationId xmlns:a16="http://schemas.microsoft.com/office/drawing/2014/main" id="{7257A2F1-3C3D-3D1F-EBCC-1FFAC42141EC}"/>
              </a:ext>
            </a:extLst>
          </p:cNvPr>
          <p:cNvPicPr>
            <a:picLocks noChangeAspect="1"/>
          </p:cNvPicPr>
          <p:nvPr/>
        </p:nvPicPr>
        <p:blipFill>
          <a:blip r:embed="rId3"/>
          <a:stretch>
            <a:fillRect/>
          </a:stretch>
        </p:blipFill>
        <p:spPr>
          <a:xfrm>
            <a:off x="38416" y="1187449"/>
            <a:ext cx="15969934" cy="8439775"/>
          </a:xfrm>
          <a:prstGeom prst="rect">
            <a:avLst/>
          </a:prstGeom>
        </p:spPr>
      </p:pic>
      <p:sp>
        <p:nvSpPr>
          <p:cNvPr id="9" name="object 6">
            <a:extLst>
              <a:ext uri="{FF2B5EF4-FFF2-40B4-BE49-F238E27FC236}">
                <a16:creationId xmlns:a16="http://schemas.microsoft.com/office/drawing/2014/main" id="{AC4F58F9-6AE6-3DDD-18DB-B94A9244D9C7}"/>
              </a:ext>
            </a:extLst>
          </p:cNvPr>
          <p:cNvSpPr txBox="1"/>
          <p:nvPr/>
        </p:nvSpPr>
        <p:spPr>
          <a:xfrm>
            <a:off x="16134564" y="623573"/>
            <a:ext cx="2102318" cy="8811708"/>
          </a:xfrm>
          <a:prstGeom prst="rect">
            <a:avLst/>
          </a:prstGeom>
        </p:spPr>
        <p:txBody>
          <a:bodyPr vert="horz" wrap="square" lIns="0" tIns="13970" rIns="0" bIns="0" rtlCol="0">
            <a:spAutoFit/>
          </a:bodyPr>
          <a:lstStyle/>
          <a:p>
            <a:pPr marL="12700" marR="5080" algn="l">
              <a:lnSpc>
                <a:spcPct val="100699"/>
              </a:lnSpc>
              <a:spcBef>
                <a:spcPts val="110"/>
              </a:spcBef>
            </a:pPr>
            <a:r>
              <a:rPr lang="es-ES_tradnl" sz="1600" u="sng" spc="254" dirty="0" err="1">
                <a:solidFill>
                  <a:srgbClr val="FFFFFF"/>
                </a:solidFill>
                <a:latin typeface="Calibri"/>
                <a:cs typeface="Calibri"/>
              </a:rPr>
              <a:t>TIPs</a:t>
            </a:r>
            <a:r>
              <a:rPr lang="es-ES_tradnl" sz="1600" u="sng" spc="254" dirty="0">
                <a:solidFill>
                  <a:srgbClr val="FFFFFF"/>
                </a:solidFill>
                <a:latin typeface="Calibri"/>
                <a:cs typeface="Calibri"/>
              </a:rPr>
              <a:t>: </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Las curvas de usuarios Nuevos impulsa la pendiente de cantidad de Prosumidores, creciendo mas la de Prosumidores =&gt; Entran y  permanecen activamente.</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Aumentan Prosumidores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Sin alertas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El acumulado de canjes de € es mucho menor que el de préstamos G1.</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El Saldo en G1 de CAJA es mucho mayor que el de €.</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Crecen Preferenciales y los Frustrados son muy bajos.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Aumenta monto G1 circulante</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Saldo positivo de Caja en G1</a:t>
            </a:r>
            <a:endParaRPr lang="es-ES_tradnl" sz="1600" dirty="0">
              <a:latin typeface="Calibri"/>
              <a:cs typeface="Calibri"/>
            </a:endParaRPr>
          </a:p>
        </p:txBody>
      </p:sp>
      <p:sp>
        <p:nvSpPr>
          <p:cNvPr id="10" name="TextBox 9">
            <a:extLst>
              <a:ext uri="{FF2B5EF4-FFF2-40B4-BE49-F238E27FC236}">
                <a16:creationId xmlns:a16="http://schemas.microsoft.com/office/drawing/2014/main" id="{BA2701DB-0169-C744-F45A-CA10FEEB466D}"/>
              </a:ext>
            </a:extLst>
          </p:cNvPr>
          <p:cNvSpPr txBox="1"/>
          <p:nvPr/>
        </p:nvSpPr>
        <p:spPr>
          <a:xfrm>
            <a:off x="477485" y="9680989"/>
            <a:ext cx="17345730" cy="461665"/>
          </a:xfrm>
          <a:prstGeom prst="rect">
            <a:avLst/>
          </a:prstGeom>
          <a:noFill/>
        </p:spPr>
        <p:txBody>
          <a:bodyPr wrap="square">
            <a:spAutoFit/>
          </a:bodyPr>
          <a:lstStyle/>
          <a:p>
            <a:r>
              <a:rPr lang="es-ES_tradnl" sz="2400" spc="254" dirty="0">
                <a:solidFill>
                  <a:srgbClr val="FFFFFF"/>
                </a:solidFill>
                <a:highlight>
                  <a:srgbClr val="FF0000"/>
                </a:highlight>
                <a:latin typeface="Calibri"/>
                <a:cs typeface="Calibri"/>
              </a:rPr>
              <a:t>Usuarios 250. Frustrados 5. Prestamos Caja 12491. Monto 337072. </a:t>
            </a:r>
          </a:p>
        </p:txBody>
      </p:sp>
      <p:sp>
        <p:nvSpPr>
          <p:cNvPr id="12" name="TextBox 11">
            <a:extLst>
              <a:ext uri="{FF2B5EF4-FFF2-40B4-BE49-F238E27FC236}">
                <a16:creationId xmlns:a16="http://schemas.microsoft.com/office/drawing/2014/main" id="{1A55BEEC-802C-503A-68C0-A26AAB5EDDE2}"/>
              </a:ext>
            </a:extLst>
          </p:cNvPr>
          <p:cNvSpPr txBox="1"/>
          <p:nvPr/>
        </p:nvSpPr>
        <p:spPr>
          <a:xfrm>
            <a:off x="7220212" y="84399"/>
            <a:ext cx="10030530" cy="830997"/>
          </a:xfrm>
          <a:prstGeom prst="rect">
            <a:avLst/>
          </a:prstGeom>
          <a:noFill/>
        </p:spPr>
        <p:txBody>
          <a:bodyPr wrap="square">
            <a:spAutoFit/>
          </a:bodyPr>
          <a:lstStyle/>
          <a:p>
            <a:pPr marL="342900" indent="-342900">
              <a:buFont typeface="Arial" panose="020B0604020202020204" pitchFamily="34" charset="0"/>
              <a:buChar char="•"/>
            </a:pPr>
            <a:r>
              <a:rPr lang="es-ES_tradnl" sz="2400" spc="254" dirty="0">
                <a:solidFill>
                  <a:srgbClr val="FFFFFF"/>
                </a:solidFill>
                <a:latin typeface="Calibri"/>
                <a:cs typeface="Calibri"/>
              </a:rPr>
              <a:t>Tope de 1 cambio mensual de máximo 25 (DU/€/$/USD, </a:t>
            </a:r>
            <a:r>
              <a:rPr lang="es-ES_tradnl" sz="2400" spc="254" dirty="0" err="1">
                <a:solidFill>
                  <a:srgbClr val="FFFFFF"/>
                </a:solidFill>
                <a:latin typeface="Calibri"/>
                <a:cs typeface="Calibri"/>
              </a:rPr>
              <a:t>etc</a:t>
            </a:r>
            <a:r>
              <a:rPr lang="es-ES_tradnl" sz="2400" spc="254" dirty="0">
                <a:solidFill>
                  <a:srgbClr val="FFFFFF"/>
                </a:solidFill>
                <a:latin typeface="Calibri"/>
                <a:cs typeface="Calibri"/>
              </a:rPr>
              <a:t>)</a:t>
            </a:r>
          </a:p>
          <a:p>
            <a:pPr marL="342900" indent="-342900">
              <a:buFont typeface="Arial" panose="020B0604020202020204" pitchFamily="34" charset="0"/>
              <a:buChar char="•"/>
            </a:pPr>
            <a:r>
              <a:rPr lang="es-ES_tradnl" sz="2400" spc="254" dirty="0">
                <a:solidFill>
                  <a:srgbClr val="FFFFFF"/>
                </a:solidFill>
                <a:latin typeface="Calibri"/>
                <a:cs typeface="Calibri"/>
              </a:rPr>
              <a:t>Prioridad prestamos G1 a canjes €</a:t>
            </a:r>
            <a:endParaRPr lang="es-ES_tradnl" sz="2400" dirty="0"/>
          </a:p>
        </p:txBody>
      </p:sp>
    </p:spTree>
    <p:extLst>
      <p:ext uri="{BB962C8B-B14F-4D97-AF65-F5344CB8AC3E}">
        <p14:creationId xmlns:p14="http://schemas.microsoft.com/office/powerpoint/2010/main" val="34643427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object 2">
            <a:extLst>
              <a:ext uri="{FF2B5EF4-FFF2-40B4-BE49-F238E27FC236}">
                <a16:creationId xmlns:a16="http://schemas.microsoft.com/office/drawing/2014/main" id="{B66A1622-C0A4-7331-5429-2C3EBF393928}"/>
              </a:ext>
            </a:extLst>
          </p:cNvPr>
          <p:cNvPicPr/>
          <p:nvPr/>
        </p:nvPicPr>
        <p:blipFill>
          <a:blip r:embed="rId2" cstate="print"/>
          <a:stretch>
            <a:fillRect/>
          </a:stretch>
        </p:blipFill>
        <p:spPr>
          <a:xfrm>
            <a:off x="12700" y="0"/>
            <a:ext cx="18288000" cy="10286974"/>
          </a:xfrm>
          <a:prstGeom prst="rect">
            <a:avLst/>
          </a:prstGeom>
        </p:spPr>
      </p:pic>
      <p:sp>
        <p:nvSpPr>
          <p:cNvPr id="3" name="object 3"/>
          <p:cNvSpPr txBox="1">
            <a:spLocks noGrp="1"/>
          </p:cNvSpPr>
          <p:nvPr>
            <p:ph type="title"/>
          </p:nvPr>
        </p:nvSpPr>
        <p:spPr>
          <a:xfrm>
            <a:off x="615950" y="-21238"/>
            <a:ext cx="6690677" cy="751488"/>
          </a:xfrm>
          <a:prstGeom prst="rect">
            <a:avLst/>
          </a:prstGeom>
        </p:spPr>
        <p:txBody>
          <a:bodyPr vert="horz" wrap="square" lIns="0" tIns="12700" rIns="0" bIns="0" rtlCol="0">
            <a:spAutoFit/>
          </a:bodyPr>
          <a:lstStyle/>
          <a:p>
            <a:pPr marL="12700">
              <a:lnSpc>
                <a:spcPct val="100000"/>
              </a:lnSpc>
              <a:spcBef>
                <a:spcPts val="100"/>
              </a:spcBef>
            </a:pPr>
            <a:r>
              <a:rPr lang="es-ES_tradnl" sz="4800" spc="645" dirty="0"/>
              <a:t>Con caja de cambio</a:t>
            </a:r>
            <a:endParaRPr sz="4800" dirty="0"/>
          </a:p>
        </p:txBody>
      </p:sp>
      <p:sp>
        <p:nvSpPr>
          <p:cNvPr id="7" name="object 7"/>
          <p:cNvSpPr/>
          <p:nvPr/>
        </p:nvSpPr>
        <p:spPr>
          <a:xfrm>
            <a:off x="996950" y="730250"/>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9" name="object 6">
            <a:extLst>
              <a:ext uri="{FF2B5EF4-FFF2-40B4-BE49-F238E27FC236}">
                <a16:creationId xmlns:a16="http://schemas.microsoft.com/office/drawing/2014/main" id="{AC4F58F9-6AE6-3DDD-18DB-B94A9244D9C7}"/>
              </a:ext>
            </a:extLst>
          </p:cNvPr>
          <p:cNvSpPr txBox="1"/>
          <p:nvPr/>
        </p:nvSpPr>
        <p:spPr>
          <a:xfrm>
            <a:off x="16134564" y="623573"/>
            <a:ext cx="2102318" cy="9570505"/>
          </a:xfrm>
          <a:prstGeom prst="rect">
            <a:avLst/>
          </a:prstGeom>
        </p:spPr>
        <p:txBody>
          <a:bodyPr vert="horz" wrap="square" lIns="0" tIns="13970" rIns="0" bIns="0" rtlCol="0">
            <a:spAutoFit/>
          </a:bodyPr>
          <a:lstStyle/>
          <a:p>
            <a:pPr marL="12700" marR="5080" algn="l">
              <a:lnSpc>
                <a:spcPct val="100699"/>
              </a:lnSpc>
              <a:spcBef>
                <a:spcPts val="110"/>
              </a:spcBef>
            </a:pPr>
            <a:r>
              <a:rPr lang="es-ES_tradnl" sz="1600" u="sng" spc="254" dirty="0" err="1">
                <a:solidFill>
                  <a:srgbClr val="FFFFFF"/>
                </a:solidFill>
                <a:latin typeface="Calibri"/>
                <a:cs typeface="Calibri"/>
              </a:rPr>
              <a:t>TIPs</a:t>
            </a:r>
            <a:r>
              <a:rPr lang="es-ES_tradnl" sz="1600" u="sng" spc="254" dirty="0">
                <a:solidFill>
                  <a:srgbClr val="FFFFFF"/>
                </a:solidFill>
                <a:latin typeface="Calibri"/>
                <a:cs typeface="Calibri"/>
              </a:rPr>
              <a:t>: </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Las curvas de usuarios Nuevos coincide con la pendiente de cantidad de Prosumidores, crecen a la par =&gt; Entran y  permanecen.</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Aumentan Prosumidores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Sin alertas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0000"/>
                </a:solidFill>
                <a:latin typeface="Calibri"/>
                <a:cs typeface="Calibri"/>
              </a:rPr>
              <a:t>El acumulado de canjes de € es mucho mayor que el de préstamos G1.</a:t>
            </a:r>
          </a:p>
          <a:p>
            <a:pPr marL="298450" marR="5080" indent="-285750" algn="l">
              <a:lnSpc>
                <a:spcPct val="100699"/>
              </a:lnSpc>
              <a:spcBef>
                <a:spcPts val="110"/>
              </a:spcBef>
              <a:buFont typeface="Arial" panose="020B0604020202020204" pitchFamily="34" charset="0"/>
              <a:buChar char="•"/>
            </a:pPr>
            <a:r>
              <a:rPr lang="es-ES_tradnl" sz="1600" spc="254" dirty="0">
                <a:solidFill>
                  <a:srgbClr val="FF0000"/>
                </a:solidFill>
                <a:latin typeface="Calibri"/>
                <a:cs typeface="Calibri"/>
              </a:rPr>
              <a:t>El Saldo en G1 de CAJA es menor que el de €.</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Crecen Preferenciales y los Frustrados son nulos.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Aumenta monto G1 circulante</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Saldo positivo de Caja en G1</a:t>
            </a:r>
          </a:p>
          <a:p>
            <a:pPr marL="298450" marR="5080" indent="-285750" algn="l">
              <a:lnSpc>
                <a:spcPct val="100699"/>
              </a:lnSpc>
              <a:spcBef>
                <a:spcPts val="110"/>
              </a:spcBef>
              <a:buFont typeface="Arial" panose="020B0604020202020204" pitchFamily="34" charset="0"/>
              <a:buChar char="•"/>
            </a:pPr>
            <a:r>
              <a:rPr lang="es-ES_tradnl" sz="1600" b="1" spc="254" dirty="0">
                <a:solidFill>
                  <a:srgbClr val="FF0000"/>
                </a:solidFill>
                <a:latin typeface="Calibri"/>
                <a:cs typeface="Calibri"/>
              </a:rPr>
              <a:t>Poca mejora por ampliar tanto el uso de € que es mayor que G1</a:t>
            </a:r>
            <a:endParaRPr lang="es-ES_tradnl" sz="1600" b="1" dirty="0">
              <a:solidFill>
                <a:srgbClr val="FF0000"/>
              </a:solidFill>
              <a:latin typeface="Calibri"/>
              <a:cs typeface="Calibri"/>
            </a:endParaRPr>
          </a:p>
        </p:txBody>
      </p:sp>
      <p:sp>
        <p:nvSpPr>
          <p:cNvPr id="10" name="TextBox 9">
            <a:extLst>
              <a:ext uri="{FF2B5EF4-FFF2-40B4-BE49-F238E27FC236}">
                <a16:creationId xmlns:a16="http://schemas.microsoft.com/office/drawing/2014/main" id="{BA2701DB-0169-C744-F45A-CA10FEEB466D}"/>
              </a:ext>
            </a:extLst>
          </p:cNvPr>
          <p:cNvSpPr txBox="1"/>
          <p:nvPr/>
        </p:nvSpPr>
        <p:spPr>
          <a:xfrm>
            <a:off x="477485" y="9680989"/>
            <a:ext cx="17345730" cy="461665"/>
          </a:xfrm>
          <a:prstGeom prst="rect">
            <a:avLst/>
          </a:prstGeom>
          <a:noFill/>
        </p:spPr>
        <p:txBody>
          <a:bodyPr wrap="square">
            <a:spAutoFit/>
          </a:bodyPr>
          <a:lstStyle/>
          <a:p>
            <a:r>
              <a:rPr lang="es-ES_tradnl" sz="2400" spc="254" dirty="0">
                <a:solidFill>
                  <a:srgbClr val="FFFFFF"/>
                </a:solidFill>
                <a:highlight>
                  <a:srgbClr val="FF0000"/>
                </a:highlight>
                <a:latin typeface="Calibri"/>
                <a:cs typeface="Calibri"/>
              </a:rPr>
              <a:t>Usuarios 254. Frustrados 0. Prestamos Caja 3957. Monto 338082. </a:t>
            </a:r>
          </a:p>
        </p:txBody>
      </p:sp>
      <p:sp>
        <p:nvSpPr>
          <p:cNvPr id="8" name="TextBox 7">
            <a:extLst>
              <a:ext uri="{FF2B5EF4-FFF2-40B4-BE49-F238E27FC236}">
                <a16:creationId xmlns:a16="http://schemas.microsoft.com/office/drawing/2014/main" id="{9EE5EAD3-C9AA-4693-7CA0-4F617286B781}"/>
              </a:ext>
            </a:extLst>
          </p:cNvPr>
          <p:cNvSpPr txBox="1"/>
          <p:nvPr/>
        </p:nvSpPr>
        <p:spPr>
          <a:xfrm>
            <a:off x="7220212" y="84399"/>
            <a:ext cx="10030530" cy="830997"/>
          </a:xfrm>
          <a:prstGeom prst="rect">
            <a:avLst/>
          </a:prstGeom>
          <a:noFill/>
        </p:spPr>
        <p:txBody>
          <a:bodyPr wrap="square">
            <a:spAutoFit/>
          </a:bodyPr>
          <a:lstStyle/>
          <a:p>
            <a:pPr marL="342900" indent="-342900">
              <a:buFont typeface="Arial" panose="020B0604020202020204" pitchFamily="34" charset="0"/>
              <a:buChar char="•"/>
            </a:pPr>
            <a:r>
              <a:rPr lang="es-ES_tradnl" sz="2400" spc="254" dirty="0">
                <a:solidFill>
                  <a:srgbClr val="FFFFFF"/>
                </a:solidFill>
                <a:latin typeface="Calibri"/>
                <a:cs typeface="Calibri"/>
              </a:rPr>
              <a:t>Tope de 1 cambio mensual de máximo 200 (DU/€/$/USD, </a:t>
            </a:r>
            <a:r>
              <a:rPr lang="es-ES_tradnl" sz="2400" spc="254" dirty="0" err="1">
                <a:solidFill>
                  <a:srgbClr val="FFFFFF"/>
                </a:solidFill>
                <a:latin typeface="Calibri"/>
                <a:cs typeface="Calibri"/>
              </a:rPr>
              <a:t>etc</a:t>
            </a:r>
            <a:r>
              <a:rPr lang="es-ES_tradnl" sz="2400" spc="254" dirty="0">
                <a:solidFill>
                  <a:srgbClr val="FFFFFF"/>
                </a:solidFill>
                <a:latin typeface="Calibri"/>
                <a:cs typeface="Calibri"/>
              </a:rPr>
              <a:t>)</a:t>
            </a:r>
          </a:p>
          <a:p>
            <a:pPr marL="342900" indent="-342900">
              <a:buFont typeface="Arial" panose="020B0604020202020204" pitchFamily="34" charset="0"/>
              <a:buChar char="•"/>
            </a:pPr>
            <a:r>
              <a:rPr lang="es-ES_tradnl" sz="2400" spc="254" dirty="0">
                <a:solidFill>
                  <a:srgbClr val="FFFFFF"/>
                </a:solidFill>
                <a:latin typeface="Calibri"/>
                <a:cs typeface="Calibri"/>
              </a:rPr>
              <a:t>Prioridad prestamos € a canjes G1</a:t>
            </a:r>
            <a:endParaRPr lang="es-ES_tradnl" sz="2400" dirty="0"/>
          </a:p>
        </p:txBody>
      </p:sp>
      <p:pic>
        <p:nvPicPr>
          <p:cNvPr id="12" name="Picture 11">
            <a:extLst>
              <a:ext uri="{FF2B5EF4-FFF2-40B4-BE49-F238E27FC236}">
                <a16:creationId xmlns:a16="http://schemas.microsoft.com/office/drawing/2014/main" id="{DF54DFD2-78E0-A34F-C4E6-C901E18C9D2D}"/>
              </a:ext>
            </a:extLst>
          </p:cNvPr>
          <p:cNvPicPr>
            <a:picLocks noChangeAspect="1"/>
          </p:cNvPicPr>
          <p:nvPr/>
        </p:nvPicPr>
        <p:blipFill>
          <a:blip r:embed="rId3"/>
          <a:stretch>
            <a:fillRect/>
          </a:stretch>
        </p:blipFill>
        <p:spPr>
          <a:xfrm>
            <a:off x="57779" y="900371"/>
            <a:ext cx="16076785" cy="8822729"/>
          </a:xfrm>
          <a:prstGeom prst="rect">
            <a:avLst/>
          </a:prstGeom>
        </p:spPr>
      </p:pic>
    </p:spTree>
    <p:extLst>
      <p:ext uri="{BB962C8B-B14F-4D97-AF65-F5344CB8AC3E}">
        <p14:creationId xmlns:p14="http://schemas.microsoft.com/office/powerpoint/2010/main" val="34381346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object 2">
            <a:extLst>
              <a:ext uri="{FF2B5EF4-FFF2-40B4-BE49-F238E27FC236}">
                <a16:creationId xmlns:a16="http://schemas.microsoft.com/office/drawing/2014/main" id="{B66A1622-C0A4-7331-5429-2C3EBF393928}"/>
              </a:ext>
            </a:extLst>
          </p:cNvPr>
          <p:cNvPicPr/>
          <p:nvPr/>
        </p:nvPicPr>
        <p:blipFill>
          <a:blip r:embed="rId2" cstate="print"/>
          <a:stretch>
            <a:fillRect/>
          </a:stretch>
        </p:blipFill>
        <p:spPr>
          <a:xfrm>
            <a:off x="12700" y="0"/>
            <a:ext cx="18288000" cy="10286974"/>
          </a:xfrm>
          <a:prstGeom prst="rect">
            <a:avLst/>
          </a:prstGeom>
        </p:spPr>
      </p:pic>
      <p:sp>
        <p:nvSpPr>
          <p:cNvPr id="3" name="object 3"/>
          <p:cNvSpPr txBox="1">
            <a:spLocks noGrp="1"/>
          </p:cNvSpPr>
          <p:nvPr>
            <p:ph type="title"/>
          </p:nvPr>
        </p:nvSpPr>
        <p:spPr>
          <a:xfrm>
            <a:off x="615950" y="-21238"/>
            <a:ext cx="6690677" cy="751488"/>
          </a:xfrm>
          <a:prstGeom prst="rect">
            <a:avLst/>
          </a:prstGeom>
        </p:spPr>
        <p:txBody>
          <a:bodyPr vert="horz" wrap="square" lIns="0" tIns="12700" rIns="0" bIns="0" rtlCol="0">
            <a:spAutoFit/>
          </a:bodyPr>
          <a:lstStyle/>
          <a:p>
            <a:pPr marL="12700">
              <a:lnSpc>
                <a:spcPct val="100000"/>
              </a:lnSpc>
              <a:spcBef>
                <a:spcPts val="100"/>
              </a:spcBef>
            </a:pPr>
            <a:r>
              <a:rPr lang="es-ES_tradnl" sz="4800" spc="645" dirty="0"/>
              <a:t>Con caja de cambio</a:t>
            </a:r>
            <a:endParaRPr sz="4800" dirty="0"/>
          </a:p>
        </p:txBody>
      </p:sp>
      <p:sp>
        <p:nvSpPr>
          <p:cNvPr id="7" name="object 7"/>
          <p:cNvSpPr/>
          <p:nvPr/>
        </p:nvSpPr>
        <p:spPr>
          <a:xfrm>
            <a:off x="996950" y="730250"/>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9" name="object 6">
            <a:extLst>
              <a:ext uri="{FF2B5EF4-FFF2-40B4-BE49-F238E27FC236}">
                <a16:creationId xmlns:a16="http://schemas.microsoft.com/office/drawing/2014/main" id="{AC4F58F9-6AE6-3DDD-18DB-B94A9244D9C7}"/>
              </a:ext>
            </a:extLst>
          </p:cNvPr>
          <p:cNvSpPr txBox="1"/>
          <p:nvPr/>
        </p:nvSpPr>
        <p:spPr>
          <a:xfrm>
            <a:off x="15967392" y="623573"/>
            <a:ext cx="2269490" cy="9321847"/>
          </a:xfrm>
          <a:prstGeom prst="rect">
            <a:avLst/>
          </a:prstGeom>
        </p:spPr>
        <p:txBody>
          <a:bodyPr vert="horz" wrap="square" lIns="0" tIns="13970" rIns="0" bIns="0" rtlCol="0">
            <a:spAutoFit/>
          </a:bodyPr>
          <a:lstStyle/>
          <a:p>
            <a:pPr marL="12700" marR="5080" algn="l">
              <a:lnSpc>
                <a:spcPct val="100699"/>
              </a:lnSpc>
              <a:spcBef>
                <a:spcPts val="110"/>
              </a:spcBef>
            </a:pPr>
            <a:r>
              <a:rPr lang="es-ES_tradnl" sz="1600" u="sng" spc="254" dirty="0" err="1">
                <a:solidFill>
                  <a:srgbClr val="FFFFFF"/>
                </a:solidFill>
                <a:latin typeface="Calibri"/>
                <a:cs typeface="Calibri"/>
              </a:rPr>
              <a:t>TIPs</a:t>
            </a:r>
            <a:r>
              <a:rPr lang="es-ES_tradnl" sz="1600" u="sng" spc="254" dirty="0">
                <a:solidFill>
                  <a:srgbClr val="FFFFFF"/>
                </a:solidFill>
                <a:latin typeface="Calibri"/>
                <a:cs typeface="Calibri"/>
              </a:rPr>
              <a:t>: </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Las curvas de usuarios Nuevos coincide con la pendiente de cantidad de Prosumidores, crecen a la par =&gt; Entran y  permanecen.</a:t>
            </a:r>
          </a:p>
          <a:p>
            <a:pPr marL="298450" marR="5080" indent="-285750" algn="l">
              <a:lnSpc>
                <a:spcPct val="100699"/>
              </a:lnSpc>
              <a:spcBef>
                <a:spcPts val="110"/>
              </a:spcBef>
              <a:buFont typeface="Arial" panose="020B0604020202020204" pitchFamily="34" charset="0"/>
              <a:buChar char="•"/>
            </a:pPr>
            <a:r>
              <a:rPr lang="es-ES_tradnl" sz="1600" spc="254" dirty="0">
                <a:solidFill>
                  <a:srgbClr val="FF0000"/>
                </a:solidFill>
                <a:latin typeface="Calibri"/>
                <a:cs typeface="Calibri"/>
              </a:rPr>
              <a:t>Disminuyen Prosumidores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Sin alertas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El acumulado de canjes de € es equivalente que el de préstamos G1.</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El Saldo en G1 de CAJA es equivalente que el de €.</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Crecen Preferenciales y los Frustrados son nulos.</a:t>
            </a:r>
          </a:p>
          <a:p>
            <a:pPr marL="298450" marR="5080" indent="-285750" algn="l">
              <a:lnSpc>
                <a:spcPct val="100699"/>
              </a:lnSpc>
              <a:spcBef>
                <a:spcPts val="110"/>
              </a:spcBef>
              <a:buFont typeface="Arial" panose="020B0604020202020204" pitchFamily="34" charset="0"/>
              <a:buChar char="•"/>
            </a:pPr>
            <a:r>
              <a:rPr lang="es-ES_tradnl" sz="1600" spc="254" dirty="0">
                <a:solidFill>
                  <a:srgbClr val="FF0000"/>
                </a:solidFill>
                <a:latin typeface="Calibri"/>
                <a:cs typeface="Calibri"/>
              </a:rPr>
              <a:t>Se reduce el monto G1 circulante</a:t>
            </a:r>
          </a:p>
          <a:p>
            <a:pPr marL="298450" marR="5080" indent="-285750" algn="l">
              <a:lnSpc>
                <a:spcPct val="100699"/>
              </a:lnSpc>
              <a:spcBef>
                <a:spcPts val="110"/>
              </a:spcBef>
              <a:buFont typeface="Arial" panose="020B0604020202020204" pitchFamily="34" charset="0"/>
              <a:buChar char="•"/>
            </a:pPr>
            <a:r>
              <a:rPr lang="es-ES_tradnl" sz="1600" spc="254" dirty="0">
                <a:solidFill>
                  <a:srgbClr val="FFFFFF"/>
                </a:solidFill>
                <a:latin typeface="Calibri"/>
                <a:cs typeface="Calibri"/>
              </a:rPr>
              <a:t>Saldo positivo de Caja en G1</a:t>
            </a:r>
          </a:p>
          <a:p>
            <a:pPr marL="298450" marR="5080" indent="-285750" algn="l">
              <a:lnSpc>
                <a:spcPct val="100699"/>
              </a:lnSpc>
              <a:spcBef>
                <a:spcPts val="110"/>
              </a:spcBef>
              <a:buFont typeface="Arial" panose="020B0604020202020204" pitchFamily="34" charset="0"/>
              <a:buChar char="•"/>
            </a:pPr>
            <a:r>
              <a:rPr lang="es-ES_tradnl" sz="1600" b="1" spc="254" dirty="0">
                <a:solidFill>
                  <a:srgbClr val="FF0000"/>
                </a:solidFill>
                <a:latin typeface="Calibri"/>
                <a:cs typeface="Calibri"/>
              </a:rPr>
              <a:t>Empeora retención Prosumidores por fomentar y ampliar tanto el uso de €</a:t>
            </a:r>
            <a:endParaRPr lang="es-ES_tradnl" sz="1600" b="1" dirty="0">
              <a:solidFill>
                <a:srgbClr val="FF0000"/>
              </a:solidFill>
              <a:latin typeface="Calibri"/>
              <a:cs typeface="Calibri"/>
            </a:endParaRPr>
          </a:p>
        </p:txBody>
      </p:sp>
      <p:sp>
        <p:nvSpPr>
          <p:cNvPr id="10" name="TextBox 9">
            <a:extLst>
              <a:ext uri="{FF2B5EF4-FFF2-40B4-BE49-F238E27FC236}">
                <a16:creationId xmlns:a16="http://schemas.microsoft.com/office/drawing/2014/main" id="{BA2701DB-0169-C744-F45A-CA10FEEB466D}"/>
              </a:ext>
            </a:extLst>
          </p:cNvPr>
          <p:cNvSpPr txBox="1"/>
          <p:nvPr/>
        </p:nvSpPr>
        <p:spPr>
          <a:xfrm>
            <a:off x="477485" y="9680989"/>
            <a:ext cx="17345730" cy="461665"/>
          </a:xfrm>
          <a:prstGeom prst="rect">
            <a:avLst/>
          </a:prstGeom>
          <a:noFill/>
        </p:spPr>
        <p:txBody>
          <a:bodyPr wrap="square">
            <a:spAutoFit/>
          </a:bodyPr>
          <a:lstStyle/>
          <a:p>
            <a:r>
              <a:rPr lang="es-ES_tradnl" sz="2400" spc="254" dirty="0">
                <a:solidFill>
                  <a:srgbClr val="FFFFFF"/>
                </a:solidFill>
                <a:highlight>
                  <a:srgbClr val="FF0000"/>
                </a:highlight>
                <a:latin typeface="Calibri"/>
                <a:cs typeface="Calibri"/>
              </a:rPr>
              <a:t>Usuarios 248. Frustrados 0. Prestamos Caja 6542. Monto 319264. </a:t>
            </a:r>
          </a:p>
        </p:txBody>
      </p:sp>
      <p:sp>
        <p:nvSpPr>
          <p:cNvPr id="8" name="TextBox 7">
            <a:extLst>
              <a:ext uri="{FF2B5EF4-FFF2-40B4-BE49-F238E27FC236}">
                <a16:creationId xmlns:a16="http://schemas.microsoft.com/office/drawing/2014/main" id="{9EE5EAD3-C9AA-4693-7CA0-4F617286B781}"/>
              </a:ext>
            </a:extLst>
          </p:cNvPr>
          <p:cNvSpPr txBox="1"/>
          <p:nvPr/>
        </p:nvSpPr>
        <p:spPr>
          <a:xfrm>
            <a:off x="7220212" y="84399"/>
            <a:ext cx="10030530" cy="830997"/>
          </a:xfrm>
          <a:prstGeom prst="rect">
            <a:avLst/>
          </a:prstGeom>
          <a:noFill/>
        </p:spPr>
        <p:txBody>
          <a:bodyPr wrap="square">
            <a:spAutoFit/>
          </a:bodyPr>
          <a:lstStyle/>
          <a:p>
            <a:pPr marL="342900" indent="-342900">
              <a:buFont typeface="Arial" panose="020B0604020202020204" pitchFamily="34" charset="0"/>
              <a:buChar char="•"/>
            </a:pPr>
            <a:r>
              <a:rPr lang="es-ES_tradnl" sz="2400" spc="254" dirty="0">
                <a:solidFill>
                  <a:srgbClr val="FFFFFF"/>
                </a:solidFill>
                <a:latin typeface="Calibri"/>
                <a:cs typeface="Calibri"/>
              </a:rPr>
              <a:t>Tope de 1 cambio mensual de máximo 200 (DU/€/$/USD, </a:t>
            </a:r>
            <a:r>
              <a:rPr lang="es-ES_tradnl" sz="2400" spc="254" dirty="0" err="1">
                <a:solidFill>
                  <a:srgbClr val="FFFFFF"/>
                </a:solidFill>
                <a:latin typeface="Calibri"/>
                <a:cs typeface="Calibri"/>
              </a:rPr>
              <a:t>etc</a:t>
            </a:r>
            <a:r>
              <a:rPr lang="es-ES_tradnl" sz="2400" spc="254" dirty="0">
                <a:solidFill>
                  <a:srgbClr val="FFFFFF"/>
                </a:solidFill>
                <a:latin typeface="Calibri"/>
                <a:cs typeface="Calibri"/>
              </a:rPr>
              <a:t>)</a:t>
            </a:r>
          </a:p>
          <a:p>
            <a:pPr marL="342900" indent="-342900">
              <a:buFont typeface="Arial" panose="020B0604020202020204" pitchFamily="34" charset="0"/>
              <a:buChar char="•"/>
            </a:pPr>
            <a:r>
              <a:rPr lang="es-ES_tradnl" sz="2400" spc="254" dirty="0">
                <a:solidFill>
                  <a:srgbClr val="FFFFFF"/>
                </a:solidFill>
                <a:latin typeface="Calibri"/>
                <a:cs typeface="Calibri"/>
              </a:rPr>
              <a:t>Prioridad 40% prestamos € a canjes G1</a:t>
            </a:r>
            <a:endParaRPr lang="es-ES_tradnl" sz="2400" dirty="0"/>
          </a:p>
        </p:txBody>
      </p:sp>
      <p:pic>
        <p:nvPicPr>
          <p:cNvPr id="6" name="Picture 5">
            <a:extLst>
              <a:ext uri="{FF2B5EF4-FFF2-40B4-BE49-F238E27FC236}">
                <a16:creationId xmlns:a16="http://schemas.microsoft.com/office/drawing/2014/main" id="{36336F53-BDD4-9238-8034-DD672DE4AEFC}"/>
              </a:ext>
            </a:extLst>
          </p:cNvPr>
          <p:cNvPicPr>
            <a:picLocks noChangeAspect="1"/>
          </p:cNvPicPr>
          <p:nvPr/>
        </p:nvPicPr>
        <p:blipFill>
          <a:blip r:embed="rId3"/>
          <a:stretch>
            <a:fillRect/>
          </a:stretch>
        </p:blipFill>
        <p:spPr>
          <a:xfrm>
            <a:off x="47942" y="999794"/>
            <a:ext cx="15884208" cy="8632193"/>
          </a:xfrm>
          <a:prstGeom prst="rect">
            <a:avLst/>
          </a:prstGeom>
        </p:spPr>
      </p:pic>
    </p:spTree>
    <p:extLst>
      <p:ext uri="{BB962C8B-B14F-4D97-AF65-F5344CB8AC3E}">
        <p14:creationId xmlns:p14="http://schemas.microsoft.com/office/powerpoint/2010/main" val="6240373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object 2">
            <a:extLst>
              <a:ext uri="{FF2B5EF4-FFF2-40B4-BE49-F238E27FC236}">
                <a16:creationId xmlns:a16="http://schemas.microsoft.com/office/drawing/2014/main" id="{D9F594C3-F0D2-E6B5-DD73-C78C7CD1FDE1}"/>
              </a:ext>
            </a:extLst>
          </p:cNvPr>
          <p:cNvPicPr/>
          <p:nvPr/>
        </p:nvPicPr>
        <p:blipFill>
          <a:blip r:embed="rId2" cstate="print"/>
          <a:stretch>
            <a:fillRect/>
          </a:stretch>
        </p:blipFill>
        <p:spPr>
          <a:xfrm>
            <a:off x="0" y="3"/>
            <a:ext cx="18288000" cy="10286973"/>
          </a:xfrm>
          <a:prstGeom prst="rect">
            <a:avLst/>
          </a:prstGeom>
        </p:spPr>
      </p:pic>
      <p:sp>
        <p:nvSpPr>
          <p:cNvPr id="3" name="object 3"/>
          <p:cNvSpPr txBox="1">
            <a:spLocks noGrp="1"/>
          </p:cNvSpPr>
          <p:nvPr>
            <p:ph type="title"/>
          </p:nvPr>
        </p:nvSpPr>
        <p:spPr>
          <a:xfrm>
            <a:off x="463550" y="273050"/>
            <a:ext cx="10700576" cy="751488"/>
          </a:xfrm>
          <a:prstGeom prst="rect">
            <a:avLst/>
          </a:prstGeom>
        </p:spPr>
        <p:txBody>
          <a:bodyPr vert="horz" wrap="square" lIns="0" tIns="12700" rIns="0" bIns="0" rtlCol="0">
            <a:spAutoFit/>
          </a:bodyPr>
          <a:lstStyle/>
          <a:p>
            <a:pPr marL="12700">
              <a:lnSpc>
                <a:spcPct val="100000"/>
              </a:lnSpc>
              <a:spcBef>
                <a:spcPts val="100"/>
              </a:spcBef>
            </a:pPr>
            <a:r>
              <a:rPr lang="es-ES_tradnl" sz="4800" spc="645" dirty="0"/>
              <a:t>Resumen (IA) de la comparativa</a:t>
            </a:r>
            <a:endParaRPr sz="4800" dirty="0"/>
          </a:p>
        </p:txBody>
      </p:sp>
      <p:sp>
        <p:nvSpPr>
          <p:cNvPr id="6" name="object 6"/>
          <p:cNvSpPr txBox="1"/>
          <p:nvPr/>
        </p:nvSpPr>
        <p:spPr>
          <a:xfrm>
            <a:off x="258223" y="1389746"/>
            <a:ext cx="15665989" cy="615810"/>
          </a:xfrm>
          <a:prstGeom prst="rect">
            <a:avLst/>
          </a:prstGeom>
        </p:spPr>
        <p:txBody>
          <a:bodyPr vert="horz" wrap="square" lIns="0" tIns="13970" rIns="0" bIns="0" rtlCol="0">
            <a:spAutoFit/>
          </a:bodyPr>
          <a:lstStyle/>
          <a:p>
            <a:pPr marL="12700" marR="5080" algn="l">
              <a:lnSpc>
                <a:spcPct val="100699"/>
              </a:lnSpc>
              <a:spcBef>
                <a:spcPts val="110"/>
              </a:spcBef>
            </a:pPr>
            <a:r>
              <a:rPr lang="es-ES_tradnl" sz="4000" spc="254" dirty="0">
                <a:solidFill>
                  <a:srgbClr val="FFFFFF"/>
                </a:solidFill>
                <a:latin typeface="Calibri"/>
                <a:cs typeface="Calibri"/>
              </a:rPr>
              <a:t>Escenario con caja de cambio: </a:t>
            </a:r>
            <a:endParaRPr lang="es-ES_tradnl" sz="4000" dirty="0">
              <a:latin typeface="Calibri"/>
              <a:cs typeface="Calibri"/>
            </a:endParaRPr>
          </a:p>
        </p:txBody>
      </p:sp>
      <p:sp>
        <p:nvSpPr>
          <p:cNvPr id="7" name="object 7"/>
          <p:cNvSpPr/>
          <p:nvPr/>
        </p:nvSpPr>
        <p:spPr>
          <a:xfrm>
            <a:off x="463550" y="1240577"/>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pic>
        <p:nvPicPr>
          <p:cNvPr id="4097" name="Picture 1" descr="GPT">
            <a:extLst>
              <a:ext uri="{FF2B5EF4-FFF2-40B4-BE49-F238E27FC236}">
                <a16:creationId xmlns:a16="http://schemas.microsoft.com/office/drawing/2014/main" id="{AFD2F793-6975-49C6-2978-65FE7EA3F79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40959" y="273050"/>
            <a:ext cx="762000" cy="762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2">
            <a:extLst>
              <a:ext uri="{FF2B5EF4-FFF2-40B4-BE49-F238E27FC236}">
                <a16:creationId xmlns:a16="http://schemas.microsoft.com/office/drawing/2014/main" id="{64F7860D-FC0B-C823-E4C8-86F4D0226175}"/>
              </a:ext>
            </a:extLst>
          </p:cNvPr>
          <p:cNvSpPr>
            <a:spLocks noChangeArrowheads="1"/>
          </p:cNvSpPr>
          <p:nvPr/>
        </p:nvSpPr>
        <p:spPr bwMode="auto">
          <a:xfrm>
            <a:off x="311150" y="2044724"/>
            <a:ext cx="13261975" cy="81406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ES_tradnl" altLang="es-ES_tradnl" sz="3200" spc="254" dirty="0">
                <a:solidFill>
                  <a:srgbClr val="FFFFFF"/>
                </a:solidFill>
                <a:latin typeface="Calibri"/>
                <a:cs typeface="Calibri"/>
              </a:rPr>
              <a:t>El uso de </a:t>
            </a:r>
            <a:r>
              <a:rPr lang="es-ES_tradnl" sz="3200" spc="254" dirty="0">
                <a:solidFill>
                  <a:srgbClr val="FFFFFF"/>
                </a:solidFill>
                <a:latin typeface="Calibri"/>
                <a:cs typeface="Calibri"/>
              </a:rPr>
              <a:t>DU/€/$/USD</a:t>
            </a:r>
            <a:r>
              <a:rPr lang="es-ES_tradnl" altLang="es-ES_tradnl" sz="3200" spc="254" dirty="0">
                <a:solidFill>
                  <a:srgbClr val="FFFFFF"/>
                </a:solidFill>
                <a:latin typeface="Calibri"/>
                <a:cs typeface="Calibri"/>
              </a:rPr>
              <a:t> en la simulación introduce una segunda moneda que permite a los agentes realizar transacciones incluso cuando no tienen suficiente saldo en G1. Si permites el uso de euros, de forma controlada y en montos sensatos, se observarán estos efectos:</a:t>
            </a:r>
          </a:p>
          <a:p>
            <a:pPr marL="0" marR="0" lvl="0" indent="0" algn="l" defTabSz="914400" rtl="0" eaLnBrk="0" fontAlgn="base" latinLnBrk="0" hangingPunct="0">
              <a:lnSpc>
                <a:spcPct val="100000"/>
              </a:lnSpc>
              <a:spcBef>
                <a:spcPct val="0"/>
              </a:spcBef>
              <a:spcAft>
                <a:spcPct val="0"/>
              </a:spcAft>
              <a:buClrTx/>
              <a:buSzTx/>
              <a:buFontTx/>
              <a:buNone/>
              <a:tabLst/>
            </a:pPr>
            <a:endParaRPr lang="es-ES_tradnl" altLang="es-ES_tradnl" sz="3200" spc="254" dirty="0">
              <a:solidFill>
                <a:srgbClr val="FFFFFF"/>
              </a:solidFill>
              <a:latin typeface="Calibri"/>
              <a:cs typeface="Calibri"/>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lang="es-ES_tradnl" altLang="es-ES_tradnl" sz="3200" spc="254" dirty="0">
                <a:solidFill>
                  <a:srgbClr val="FFFFFF"/>
                </a:solidFill>
                <a:latin typeface="Calibri"/>
                <a:cs typeface="Calibri"/>
              </a:rPr>
              <a:t>Menos frustración: Los agentes que se quedarían sin G1 pueden usar euros, lo que reduce la cantidad de usuarios frustrados que abandonarían el mercado.</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lang="es-ES_tradnl" altLang="es-ES_tradnl" sz="3200" spc="254" dirty="0">
                <a:solidFill>
                  <a:srgbClr val="FFFFFF"/>
                </a:solidFill>
                <a:latin typeface="Calibri"/>
                <a:cs typeface="Calibri"/>
              </a:rPr>
              <a:t>Mayor estabilidad: La caja puede canjear euros cuando los usuarios no tienen G1, ayudando a mantener las transacciones y evitando el colapso del mercado.</a:t>
            </a:r>
          </a:p>
          <a:p>
            <a:pPr marL="457200" marR="0" lvl="0" indent="-457200" algn="l" defTabSz="914400" rtl="0" eaLnBrk="0" fontAlgn="base" latinLnBrk="0" hangingPunct="0">
              <a:lnSpc>
                <a:spcPct val="100000"/>
              </a:lnSpc>
              <a:spcBef>
                <a:spcPct val="0"/>
              </a:spcBef>
              <a:spcAft>
                <a:spcPct val="0"/>
              </a:spcAft>
              <a:buClrTx/>
              <a:buSzTx/>
              <a:buFont typeface="+mj-lt"/>
              <a:buAutoNum type="arabicPeriod"/>
              <a:tabLst/>
            </a:pPr>
            <a:r>
              <a:rPr lang="es-ES_tradnl" altLang="es-ES_tradnl" sz="3200" spc="254" dirty="0">
                <a:solidFill>
                  <a:srgbClr val="FFFFFF"/>
                </a:solidFill>
                <a:latin typeface="Calibri"/>
                <a:cs typeface="Calibri"/>
              </a:rPr>
              <a:t>Más transacciones: Al haber dos monedas, los compradores tienen mayores facilidades si son novatos y más posibilidades de completar transacciones, lo que aumenta la actividad económica y transparenta el uso (por fuera) de otras monedas.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_tradnl" altLang="es-ES_tradnl" sz="1100" b="0" i="0" u="none" strike="noStrike" cap="none" normalizeH="0" baseline="0" dirty="0">
              <a:ln>
                <a:noFill/>
              </a:ln>
              <a:solidFill>
                <a:schemeClr val="tx1"/>
              </a:solidFill>
              <a:effectLst/>
              <a:latin typeface="Arial" panose="020B0604020202020204" pitchFamily="34" charset="0"/>
            </a:endParaRPr>
          </a:p>
        </p:txBody>
      </p:sp>
      <p:pic>
        <p:nvPicPr>
          <p:cNvPr id="14" name="Picture 13">
            <a:extLst>
              <a:ext uri="{FF2B5EF4-FFF2-40B4-BE49-F238E27FC236}">
                <a16:creationId xmlns:a16="http://schemas.microsoft.com/office/drawing/2014/main" id="{1766083A-A1F6-3A03-A58D-B01516C7E1DE}"/>
              </a:ext>
            </a:extLst>
          </p:cNvPr>
          <p:cNvPicPr>
            <a:picLocks noChangeAspect="1"/>
          </p:cNvPicPr>
          <p:nvPr/>
        </p:nvPicPr>
        <p:blipFill>
          <a:blip r:embed="rId4"/>
          <a:stretch>
            <a:fillRect/>
          </a:stretch>
        </p:blipFill>
        <p:spPr>
          <a:xfrm>
            <a:off x="15805796" y="307361"/>
            <a:ext cx="762359" cy="702565"/>
          </a:xfrm>
          <a:prstGeom prst="rect">
            <a:avLst/>
          </a:prstGeom>
        </p:spPr>
      </p:pic>
      <p:sp>
        <p:nvSpPr>
          <p:cNvPr id="19" name="TextBox 18">
            <a:extLst>
              <a:ext uri="{FF2B5EF4-FFF2-40B4-BE49-F238E27FC236}">
                <a16:creationId xmlns:a16="http://schemas.microsoft.com/office/drawing/2014/main" id="{79B440F1-9D69-9460-4D4C-26BB9B50276C}"/>
              </a:ext>
            </a:extLst>
          </p:cNvPr>
          <p:cNvSpPr txBox="1"/>
          <p:nvPr/>
        </p:nvSpPr>
        <p:spPr>
          <a:xfrm>
            <a:off x="16632570" y="387184"/>
            <a:ext cx="688837" cy="523220"/>
          </a:xfrm>
          <a:prstGeom prst="rect">
            <a:avLst/>
          </a:prstGeom>
          <a:noFill/>
        </p:spPr>
        <p:txBody>
          <a:bodyPr wrap="square">
            <a:spAutoFit/>
          </a:bodyPr>
          <a:lstStyle/>
          <a:p>
            <a:r>
              <a:rPr lang="es-ES_tradnl" sz="2800" spc="254" dirty="0">
                <a:solidFill>
                  <a:srgbClr val="FFFFFF"/>
                </a:solidFill>
                <a:latin typeface="Calibri"/>
                <a:cs typeface="Calibri"/>
              </a:rPr>
              <a:t>+</a:t>
            </a:r>
            <a:endParaRPr lang="es-ES_tradnl" sz="2800" dirty="0"/>
          </a:p>
        </p:txBody>
      </p:sp>
      <p:pic>
        <p:nvPicPr>
          <p:cNvPr id="21" name="Picture 20">
            <a:extLst>
              <a:ext uri="{FF2B5EF4-FFF2-40B4-BE49-F238E27FC236}">
                <a16:creationId xmlns:a16="http://schemas.microsoft.com/office/drawing/2014/main" id="{3620484C-33E1-7CDE-1118-09997E24C137}"/>
              </a:ext>
            </a:extLst>
          </p:cNvPr>
          <p:cNvPicPr>
            <a:picLocks noChangeAspect="1"/>
          </p:cNvPicPr>
          <p:nvPr/>
        </p:nvPicPr>
        <p:blipFill>
          <a:blip r:embed="rId5"/>
          <a:stretch>
            <a:fillRect/>
          </a:stretch>
        </p:blipFill>
        <p:spPr>
          <a:xfrm>
            <a:off x="13740207" y="3854450"/>
            <a:ext cx="4380711" cy="5913630"/>
          </a:xfrm>
          <a:prstGeom prst="rect">
            <a:avLst/>
          </a:prstGeom>
        </p:spPr>
      </p:pic>
      <p:sp>
        <p:nvSpPr>
          <p:cNvPr id="25" name="TextBox 24">
            <a:extLst>
              <a:ext uri="{FF2B5EF4-FFF2-40B4-BE49-F238E27FC236}">
                <a16:creationId xmlns:a16="http://schemas.microsoft.com/office/drawing/2014/main" id="{76F3F372-9BAF-5CF8-4700-04794CF04801}"/>
              </a:ext>
            </a:extLst>
          </p:cNvPr>
          <p:cNvSpPr txBox="1"/>
          <p:nvPr/>
        </p:nvSpPr>
        <p:spPr>
          <a:xfrm>
            <a:off x="14162822" y="2852783"/>
            <a:ext cx="4041637" cy="923330"/>
          </a:xfrm>
          <a:prstGeom prst="rect">
            <a:avLst/>
          </a:prstGeom>
          <a:noFill/>
        </p:spPr>
        <p:txBody>
          <a:bodyPr wrap="square">
            <a:spAutoFit/>
          </a:bodyPr>
          <a:lstStyle/>
          <a:p>
            <a:r>
              <a:rPr lang="es-ES_tradnl" dirty="0">
                <a:solidFill>
                  <a:schemeClr val="bg1"/>
                </a:solidFill>
              </a:rPr>
              <a:t>https://chatgpt.com/g/g-GVJx6mfJc-my-netlogo-assistant/c/66e96f49-0e90-8002-887e-3d180c8cffb2</a:t>
            </a:r>
          </a:p>
        </p:txBody>
      </p:sp>
    </p:spTree>
    <p:extLst>
      <p:ext uri="{BB962C8B-B14F-4D97-AF65-F5344CB8AC3E}">
        <p14:creationId xmlns:p14="http://schemas.microsoft.com/office/powerpoint/2010/main" val="28893617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object 2">
            <a:extLst>
              <a:ext uri="{FF2B5EF4-FFF2-40B4-BE49-F238E27FC236}">
                <a16:creationId xmlns:a16="http://schemas.microsoft.com/office/drawing/2014/main" id="{D9F594C3-F0D2-E6B5-DD73-C78C7CD1FDE1}"/>
              </a:ext>
            </a:extLst>
          </p:cNvPr>
          <p:cNvPicPr/>
          <p:nvPr/>
        </p:nvPicPr>
        <p:blipFill>
          <a:blip r:embed="rId2" cstate="print"/>
          <a:stretch>
            <a:fillRect/>
          </a:stretch>
        </p:blipFill>
        <p:spPr>
          <a:xfrm>
            <a:off x="0" y="3"/>
            <a:ext cx="18288000" cy="10286973"/>
          </a:xfrm>
          <a:prstGeom prst="rect">
            <a:avLst/>
          </a:prstGeom>
        </p:spPr>
      </p:pic>
      <p:sp>
        <p:nvSpPr>
          <p:cNvPr id="3" name="object 3"/>
          <p:cNvSpPr txBox="1">
            <a:spLocks noGrp="1"/>
          </p:cNvSpPr>
          <p:nvPr>
            <p:ph type="title"/>
          </p:nvPr>
        </p:nvSpPr>
        <p:spPr>
          <a:xfrm>
            <a:off x="463550" y="273050"/>
            <a:ext cx="10700576" cy="751488"/>
          </a:xfrm>
          <a:prstGeom prst="rect">
            <a:avLst/>
          </a:prstGeom>
        </p:spPr>
        <p:txBody>
          <a:bodyPr vert="horz" wrap="square" lIns="0" tIns="12700" rIns="0" bIns="0" rtlCol="0">
            <a:spAutoFit/>
          </a:bodyPr>
          <a:lstStyle/>
          <a:p>
            <a:pPr marL="12700">
              <a:lnSpc>
                <a:spcPct val="100000"/>
              </a:lnSpc>
              <a:spcBef>
                <a:spcPts val="100"/>
              </a:spcBef>
            </a:pPr>
            <a:r>
              <a:rPr lang="es-ES_tradnl" sz="4800" spc="645" dirty="0"/>
              <a:t>Resumen (IA) de la comparativa</a:t>
            </a:r>
            <a:endParaRPr sz="4800" dirty="0"/>
          </a:p>
        </p:txBody>
      </p:sp>
      <p:sp>
        <p:nvSpPr>
          <p:cNvPr id="6" name="object 6"/>
          <p:cNvSpPr txBox="1"/>
          <p:nvPr/>
        </p:nvSpPr>
        <p:spPr>
          <a:xfrm>
            <a:off x="463550" y="1428914"/>
            <a:ext cx="15665989" cy="615810"/>
          </a:xfrm>
          <a:prstGeom prst="rect">
            <a:avLst/>
          </a:prstGeom>
        </p:spPr>
        <p:txBody>
          <a:bodyPr vert="horz" wrap="square" lIns="0" tIns="13970" rIns="0" bIns="0" rtlCol="0">
            <a:spAutoFit/>
          </a:bodyPr>
          <a:lstStyle/>
          <a:p>
            <a:pPr marL="12700" marR="5080" algn="l">
              <a:lnSpc>
                <a:spcPct val="100699"/>
              </a:lnSpc>
              <a:spcBef>
                <a:spcPts val="110"/>
              </a:spcBef>
            </a:pPr>
            <a:r>
              <a:rPr lang="es-ES_tradnl" sz="4000" spc="254" dirty="0">
                <a:solidFill>
                  <a:srgbClr val="FFFFFF"/>
                </a:solidFill>
                <a:latin typeface="Calibri"/>
                <a:cs typeface="Calibri"/>
              </a:rPr>
              <a:t>Escenario sin caja de cambio: </a:t>
            </a:r>
            <a:endParaRPr lang="es-ES_tradnl" sz="4000" dirty="0">
              <a:latin typeface="Calibri"/>
              <a:cs typeface="Calibri"/>
            </a:endParaRPr>
          </a:p>
        </p:txBody>
      </p:sp>
      <p:sp>
        <p:nvSpPr>
          <p:cNvPr id="7" name="object 7"/>
          <p:cNvSpPr/>
          <p:nvPr/>
        </p:nvSpPr>
        <p:spPr>
          <a:xfrm>
            <a:off x="463550" y="1240577"/>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pic>
        <p:nvPicPr>
          <p:cNvPr id="4097" name="Picture 1" descr="GPT">
            <a:extLst>
              <a:ext uri="{FF2B5EF4-FFF2-40B4-BE49-F238E27FC236}">
                <a16:creationId xmlns:a16="http://schemas.microsoft.com/office/drawing/2014/main" id="{AFD2F793-6975-49C6-2978-65FE7EA3F79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40959" y="273050"/>
            <a:ext cx="762000" cy="762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2">
            <a:extLst>
              <a:ext uri="{FF2B5EF4-FFF2-40B4-BE49-F238E27FC236}">
                <a16:creationId xmlns:a16="http://schemas.microsoft.com/office/drawing/2014/main" id="{64F7860D-FC0B-C823-E4C8-86F4D0226175}"/>
              </a:ext>
            </a:extLst>
          </p:cNvPr>
          <p:cNvSpPr>
            <a:spLocks noChangeArrowheads="1"/>
          </p:cNvSpPr>
          <p:nvPr/>
        </p:nvSpPr>
        <p:spPr bwMode="auto">
          <a:xfrm>
            <a:off x="463550" y="2020124"/>
            <a:ext cx="17532350" cy="67403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ES_tradnl" altLang="es-ES_tradnl" sz="3600" spc="254" dirty="0">
                <a:solidFill>
                  <a:srgbClr val="FFFFFF"/>
                </a:solidFill>
                <a:latin typeface="Calibri"/>
                <a:cs typeface="Calibri"/>
              </a:rPr>
              <a:t>Si no permites el uso de otras monedas </a:t>
            </a:r>
            <a:r>
              <a:rPr lang="es-ES_tradnl" sz="3600" spc="254" dirty="0">
                <a:solidFill>
                  <a:srgbClr val="FFFFFF"/>
                </a:solidFill>
                <a:latin typeface="Calibri"/>
                <a:cs typeface="Calibri"/>
              </a:rPr>
              <a:t>DU/€/$/USD</a:t>
            </a:r>
            <a:r>
              <a:rPr lang="es-ES_tradnl" altLang="es-ES_tradnl" sz="3600" spc="254" dirty="0">
                <a:solidFill>
                  <a:srgbClr val="FFFFFF"/>
                </a:solidFill>
                <a:latin typeface="Calibri"/>
                <a:cs typeface="Calibri"/>
              </a:rPr>
              <a:t>, se producirán estos efectos:</a:t>
            </a:r>
          </a:p>
          <a:p>
            <a:pPr marL="0" marR="0" lvl="0" indent="0" algn="l" defTabSz="914400" rtl="0" eaLnBrk="0" fontAlgn="base" latinLnBrk="0" hangingPunct="0">
              <a:lnSpc>
                <a:spcPct val="100000"/>
              </a:lnSpc>
              <a:spcBef>
                <a:spcPct val="0"/>
              </a:spcBef>
              <a:spcAft>
                <a:spcPct val="0"/>
              </a:spcAft>
              <a:buClrTx/>
              <a:buSzTx/>
              <a:buFontTx/>
              <a:buNone/>
              <a:tabLst/>
            </a:pPr>
            <a:endParaRPr lang="es-ES_tradnl" altLang="es-ES_tradnl" sz="3600" spc="254" dirty="0">
              <a:solidFill>
                <a:srgbClr val="FFFFFF"/>
              </a:solidFill>
              <a:latin typeface="Calibri"/>
              <a:cs typeface="Calibri"/>
            </a:endParaRPr>
          </a:p>
          <a:p>
            <a:pPr marL="742950" marR="0" lvl="0" indent="-742950" algn="l" defTabSz="914400" rtl="0" eaLnBrk="0" fontAlgn="base" latinLnBrk="0" hangingPunct="0">
              <a:lnSpc>
                <a:spcPct val="100000"/>
              </a:lnSpc>
              <a:spcBef>
                <a:spcPct val="0"/>
              </a:spcBef>
              <a:spcAft>
                <a:spcPct val="0"/>
              </a:spcAft>
              <a:buClrTx/>
              <a:buSzTx/>
              <a:buFont typeface="+mj-lt"/>
              <a:buAutoNum type="arabicPeriod"/>
              <a:tabLst/>
            </a:pPr>
            <a:r>
              <a:rPr lang="es-ES_tradnl" altLang="es-ES_tradnl" sz="3600" spc="254" dirty="0">
                <a:solidFill>
                  <a:srgbClr val="FFFFFF"/>
                </a:solidFill>
                <a:latin typeface="Calibri"/>
                <a:cs typeface="Calibri"/>
              </a:rPr>
              <a:t>Más frustración: Los agentes que se queden sin G1 no podrán continuar operando, lo que incrementa el número de usuarios frustrados y desincentiva a los nuevos.</a:t>
            </a:r>
          </a:p>
          <a:p>
            <a:pPr marL="742950" marR="0" lvl="0" indent="-742950" algn="l" defTabSz="914400" rtl="0" eaLnBrk="0" fontAlgn="base" latinLnBrk="0" hangingPunct="0">
              <a:lnSpc>
                <a:spcPct val="100000"/>
              </a:lnSpc>
              <a:spcBef>
                <a:spcPct val="0"/>
              </a:spcBef>
              <a:spcAft>
                <a:spcPct val="0"/>
              </a:spcAft>
              <a:buClrTx/>
              <a:buSzTx/>
              <a:buFont typeface="+mj-lt"/>
              <a:buAutoNum type="arabicPeriod"/>
              <a:tabLst/>
            </a:pPr>
            <a:r>
              <a:rPr lang="es-ES_tradnl" altLang="es-ES_tradnl" sz="3600" spc="254" dirty="0">
                <a:solidFill>
                  <a:srgbClr val="FFFFFF"/>
                </a:solidFill>
                <a:latin typeface="Calibri"/>
                <a:cs typeface="Calibri"/>
              </a:rPr>
              <a:t>Mayor riesgo de colapso: Sin euros, la caja solo puede prestar G1, lo que limita las soluciones para usuarios sin saldo. Esto puede llevar a que el mercado colapse si muchos usuarios abandonan.</a:t>
            </a:r>
          </a:p>
          <a:p>
            <a:pPr marL="742950" marR="0" lvl="0" indent="-742950" algn="l" defTabSz="914400" rtl="0" eaLnBrk="0" fontAlgn="base" latinLnBrk="0" hangingPunct="0">
              <a:lnSpc>
                <a:spcPct val="100000"/>
              </a:lnSpc>
              <a:spcBef>
                <a:spcPct val="0"/>
              </a:spcBef>
              <a:spcAft>
                <a:spcPct val="0"/>
              </a:spcAft>
              <a:buClrTx/>
              <a:buSzTx/>
              <a:buFont typeface="+mj-lt"/>
              <a:buAutoNum type="arabicPeriod"/>
              <a:tabLst/>
            </a:pPr>
            <a:r>
              <a:rPr lang="es-ES_tradnl" altLang="es-ES_tradnl" sz="3600" spc="254" dirty="0">
                <a:solidFill>
                  <a:srgbClr val="FFFFFF"/>
                </a:solidFill>
                <a:latin typeface="Calibri"/>
                <a:cs typeface="Calibri"/>
              </a:rPr>
              <a:t>Menos transacciones: Al tener solo G1 disponible, el número de transacciones exitosas será menor, limitando la actividad económica del mercado.</a:t>
            </a:r>
            <a:endParaRPr kumimoji="0" lang="es-ES_tradnl" altLang="es-ES_tradnl" sz="1600" b="0" i="0" u="none" strike="noStrike" cap="none" normalizeH="0" baseline="0" dirty="0">
              <a:ln>
                <a:noFill/>
              </a:ln>
              <a:solidFill>
                <a:schemeClr val="tx1"/>
              </a:solidFill>
              <a:effectLst/>
              <a:latin typeface="Arial" panose="020B0604020202020204" pitchFamily="34" charset="0"/>
            </a:endParaRPr>
          </a:p>
        </p:txBody>
      </p:sp>
      <p:pic>
        <p:nvPicPr>
          <p:cNvPr id="2" name="Picture 1">
            <a:extLst>
              <a:ext uri="{FF2B5EF4-FFF2-40B4-BE49-F238E27FC236}">
                <a16:creationId xmlns:a16="http://schemas.microsoft.com/office/drawing/2014/main" id="{90BA4C87-6879-1EB2-6F15-C93D9B315F3C}"/>
              </a:ext>
            </a:extLst>
          </p:cNvPr>
          <p:cNvPicPr>
            <a:picLocks noChangeAspect="1"/>
          </p:cNvPicPr>
          <p:nvPr/>
        </p:nvPicPr>
        <p:blipFill>
          <a:blip r:embed="rId4"/>
          <a:stretch>
            <a:fillRect/>
          </a:stretch>
        </p:blipFill>
        <p:spPr>
          <a:xfrm>
            <a:off x="15805796" y="307361"/>
            <a:ext cx="762359" cy="702565"/>
          </a:xfrm>
          <a:prstGeom prst="rect">
            <a:avLst/>
          </a:prstGeom>
        </p:spPr>
      </p:pic>
      <p:sp>
        <p:nvSpPr>
          <p:cNvPr id="4" name="TextBox 3">
            <a:extLst>
              <a:ext uri="{FF2B5EF4-FFF2-40B4-BE49-F238E27FC236}">
                <a16:creationId xmlns:a16="http://schemas.microsoft.com/office/drawing/2014/main" id="{1289057D-52A4-E384-76E8-8C197B5C1C73}"/>
              </a:ext>
            </a:extLst>
          </p:cNvPr>
          <p:cNvSpPr txBox="1"/>
          <p:nvPr/>
        </p:nvSpPr>
        <p:spPr>
          <a:xfrm>
            <a:off x="16632570" y="387184"/>
            <a:ext cx="688837" cy="523220"/>
          </a:xfrm>
          <a:prstGeom prst="rect">
            <a:avLst/>
          </a:prstGeom>
          <a:noFill/>
        </p:spPr>
        <p:txBody>
          <a:bodyPr wrap="square">
            <a:spAutoFit/>
          </a:bodyPr>
          <a:lstStyle/>
          <a:p>
            <a:r>
              <a:rPr lang="es-ES_tradnl" sz="2800" spc="254" dirty="0">
                <a:solidFill>
                  <a:srgbClr val="FFFFFF"/>
                </a:solidFill>
                <a:latin typeface="Calibri"/>
                <a:cs typeface="Calibri"/>
              </a:rPr>
              <a:t>+</a:t>
            </a:r>
            <a:endParaRPr lang="es-ES_tradnl" sz="2800" dirty="0"/>
          </a:p>
        </p:txBody>
      </p:sp>
    </p:spTree>
    <p:extLst>
      <p:ext uri="{BB962C8B-B14F-4D97-AF65-F5344CB8AC3E}">
        <p14:creationId xmlns:p14="http://schemas.microsoft.com/office/powerpoint/2010/main" val="13051280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700" y="0"/>
            <a:ext cx="18288000" cy="10286974"/>
          </a:xfrm>
          <a:prstGeom prst="rect">
            <a:avLst/>
          </a:prstGeom>
        </p:spPr>
      </p:pic>
      <p:sp>
        <p:nvSpPr>
          <p:cNvPr id="3" name="object 3"/>
          <p:cNvSpPr txBox="1">
            <a:spLocks noGrp="1"/>
          </p:cNvSpPr>
          <p:nvPr>
            <p:ph type="title"/>
          </p:nvPr>
        </p:nvSpPr>
        <p:spPr>
          <a:xfrm>
            <a:off x="7702550" y="298263"/>
            <a:ext cx="10315073" cy="847027"/>
          </a:xfrm>
          <a:prstGeom prst="rect">
            <a:avLst/>
          </a:prstGeom>
        </p:spPr>
        <p:txBody>
          <a:bodyPr vert="horz" wrap="square" lIns="0" tIns="15875" rIns="0" bIns="0" rtlCol="0">
            <a:spAutoFit/>
          </a:bodyPr>
          <a:lstStyle/>
          <a:p>
            <a:pPr marL="12700">
              <a:lnSpc>
                <a:spcPct val="100000"/>
              </a:lnSpc>
              <a:spcBef>
                <a:spcPts val="125"/>
              </a:spcBef>
            </a:pPr>
            <a:r>
              <a:rPr lang="es-ES_tradnl" sz="5400" spc="470" dirty="0"/>
              <a:t>Conclusiones de la simulación</a:t>
            </a:r>
            <a:endParaRPr sz="5400" dirty="0"/>
          </a:p>
        </p:txBody>
      </p:sp>
      <p:sp>
        <p:nvSpPr>
          <p:cNvPr id="4" name="object 4"/>
          <p:cNvSpPr txBox="1"/>
          <p:nvPr/>
        </p:nvSpPr>
        <p:spPr>
          <a:xfrm>
            <a:off x="8693150" y="2101850"/>
            <a:ext cx="8752973" cy="8506368"/>
          </a:xfrm>
          <a:prstGeom prst="rect">
            <a:avLst/>
          </a:prstGeom>
        </p:spPr>
        <p:txBody>
          <a:bodyPr vert="horz" wrap="square" lIns="0" tIns="10795" rIns="0" bIns="0" rtlCol="0">
            <a:spAutoFit/>
          </a:bodyPr>
          <a:lstStyle/>
          <a:p>
            <a:pPr marL="584200" marR="5080" indent="-571500" algn="just">
              <a:lnSpc>
                <a:spcPct val="101899"/>
              </a:lnSpc>
              <a:spcBef>
                <a:spcPts val="85"/>
              </a:spcBef>
              <a:buFont typeface="Arial" panose="020B0604020202020204" pitchFamily="34" charset="0"/>
              <a:buChar char="•"/>
            </a:pPr>
            <a:r>
              <a:rPr lang="es-ES_tradnl" sz="3600" spc="204" dirty="0">
                <a:solidFill>
                  <a:srgbClr val="FFFFFF"/>
                </a:solidFill>
                <a:latin typeface="Calibri"/>
                <a:cs typeface="Calibri"/>
              </a:rPr>
              <a:t>El canje y uso de otras monedas sociales o FIAT, solo para cubrir saldos deudores y por compra exclusiva de productos, brinda ventajas para la expansión de la red y el uso del circulante G1</a:t>
            </a:r>
          </a:p>
          <a:p>
            <a:pPr marL="584200" marR="5080" indent="-571500" algn="just">
              <a:lnSpc>
                <a:spcPct val="101899"/>
              </a:lnSpc>
              <a:spcBef>
                <a:spcPts val="85"/>
              </a:spcBef>
              <a:buFont typeface="Arial" panose="020B0604020202020204" pitchFamily="34" charset="0"/>
              <a:buChar char="•"/>
            </a:pPr>
            <a:r>
              <a:rPr lang="es-ES_tradnl" sz="3600" spc="204" dirty="0">
                <a:solidFill>
                  <a:srgbClr val="FFFFFF"/>
                </a:solidFill>
                <a:latin typeface="Calibri"/>
                <a:cs typeface="Calibri"/>
              </a:rPr>
              <a:t>El uso de caja de cambio y de monedas monedas sociales resulta una solución a los cepos cambiarios, inflación y a políticas de plusvalía depredadoras y abusivas, reduciendo la explotación laboral, los bajos salarios y subdesarrollo</a:t>
            </a:r>
          </a:p>
          <a:p>
            <a:pPr marL="584200" marR="5080" indent="-571500" algn="just">
              <a:lnSpc>
                <a:spcPct val="101899"/>
              </a:lnSpc>
              <a:spcBef>
                <a:spcPts val="85"/>
              </a:spcBef>
              <a:buFont typeface="Arial" panose="020B0604020202020204" pitchFamily="34" charset="0"/>
              <a:buChar char="•"/>
            </a:pPr>
            <a:endParaRPr lang="es-ES_tradnl" sz="3600" spc="204" dirty="0">
              <a:solidFill>
                <a:srgbClr val="FFFFFF"/>
              </a:solidFill>
              <a:latin typeface="Calibri"/>
              <a:cs typeface="Calibri"/>
            </a:endParaRPr>
          </a:p>
          <a:p>
            <a:pPr marL="12700" marR="5080" algn="just">
              <a:lnSpc>
                <a:spcPct val="101899"/>
              </a:lnSpc>
              <a:spcBef>
                <a:spcPts val="85"/>
              </a:spcBef>
            </a:pPr>
            <a:endParaRPr sz="3600" dirty="0">
              <a:latin typeface="Calibri"/>
              <a:cs typeface="Calibri"/>
            </a:endParaRPr>
          </a:p>
        </p:txBody>
      </p:sp>
      <p:sp>
        <p:nvSpPr>
          <p:cNvPr id="5" name="object 5">
            <a:extLst>
              <a:ext uri="{FF2B5EF4-FFF2-40B4-BE49-F238E27FC236}">
                <a16:creationId xmlns:a16="http://schemas.microsoft.com/office/drawing/2014/main" id="{55B9B326-5E26-A598-E1FE-206C83AEE12B}"/>
              </a:ext>
            </a:extLst>
          </p:cNvPr>
          <p:cNvSpPr/>
          <p:nvPr/>
        </p:nvSpPr>
        <p:spPr>
          <a:xfrm>
            <a:off x="9836150" y="1489892"/>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7419"/>
            <a:ext cx="18288000" cy="10286974"/>
          </a:xfrm>
          <a:prstGeom prst="rect">
            <a:avLst/>
          </a:prstGeom>
        </p:spPr>
      </p:pic>
      <p:sp>
        <p:nvSpPr>
          <p:cNvPr id="3" name="object 3"/>
          <p:cNvSpPr txBox="1">
            <a:spLocks noGrp="1"/>
          </p:cNvSpPr>
          <p:nvPr>
            <p:ph type="title"/>
          </p:nvPr>
        </p:nvSpPr>
        <p:spPr>
          <a:xfrm>
            <a:off x="7702550" y="298263"/>
            <a:ext cx="10315073" cy="939360"/>
          </a:xfrm>
          <a:prstGeom prst="rect">
            <a:avLst/>
          </a:prstGeom>
        </p:spPr>
        <p:txBody>
          <a:bodyPr vert="horz" wrap="square" lIns="0" tIns="15875" rIns="0" bIns="0" rtlCol="0">
            <a:spAutoFit/>
          </a:bodyPr>
          <a:lstStyle/>
          <a:p>
            <a:pPr marL="12700">
              <a:lnSpc>
                <a:spcPct val="100000"/>
              </a:lnSpc>
              <a:spcBef>
                <a:spcPts val="125"/>
              </a:spcBef>
            </a:pPr>
            <a:r>
              <a:rPr sz="6000" spc="470" dirty="0"/>
              <a:t>Futuro</a:t>
            </a:r>
            <a:r>
              <a:rPr sz="6000" spc="240" dirty="0"/>
              <a:t> </a:t>
            </a:r>
            <a:r>
              <a:rPr sz="6000" spc="525" dirty="0"/>
              <a:t>de</a:t>
            </a:r>
            <a:r>
              <a:rPr sz="6000" spc="240" dirty="0"/>
              <a:t> </a:t>
            </a:r>
            <a:r>
              <a:rPr sz="6000" spc="360" dirty="0"/>
              <a:t>la</a:t>
            </a:r>
            <a:r>
              <a:rPr sz="6000" spc="240" dirty="0"/>
              <a:t> </a:t>
            </a:r>
            <a:r>
              <a:rPr sz="6000" spc="475" dirty="0"/>
              <a:t>Moneda</a:t>
            </a:r>
            <a:r>
              <a:rPr sz="6000" spc="240" dirty="0"/>
              <a:t> </a:t>
            </a:r>
            <a:r>
              <a:rPr sz="6000" spc="440" dirty="0"/>
              <a:t>Social</a:t>
            </a:r>
            <a:endParaRPr sz="6000" dirty="0"/>
          </a:p>
        </p:txBody>
      </p:sp>
      <p:sp>
        <p:nvSpPr>
          <p:cNvPr id="4" name="object 4"/>
          <p:cNvSpPr txBox="1"/>
          <p:nvPr/>
        </p:nvSpPr>
        <p:spPr>
          <a:xfrm>
            <a:off x="7916612" y="2101850"/>
            <a:ext cx="10132761" cy="3382080"/>
          </a:xfrm>
          <a:prstGeom prst="rect">
            <a:avLst/>
          </a:prstGeom>
        </p:spPr>
        <p:txBody>
          <a:bodyPr vert="horz" wrap="square" lIns="0" tIns="10795" rIns="0" bIns="0" rtlCol="0">
            <a:spAutoFit/>
          </a:bodyPr>
          <a:lstStyle/>
          <a:p>
            <a:pPr marL="12700" marR="5080" algn="just">
              <a:lnSpc>
                <a:spcPct val="101899"/>
              </a:lnSpc>
              <a:spcBef>
                <a:spcPts val="85"/>
              </a:spcBef>
            </a:pPr>
            <a:r>
              <a:rPr sz="3600" spc="204" dirty="0">
                <a:solidFill>
                  <a:srgbClr val="FFFFFF"/>
                </a:solidFill>
                <a:latin typeface="Calibri"/>
                <a:cs typeface="Calibri"/>
              </a:rPr>
              <a:t>El</a:t>
            </a:r>
            <a:r>
              <a:rPr sz="3600" spc="285" dirty="0">
                <a:solidFill>
                  <a:srgbClr val="FFFFFF"/>
                </a:solidFill>
                <a:latin typeface="Calibri"/>
                <a:cs typeface="Calibri"/>
              </a:rPr>
              <a:t> </a:t>
            </a:r>
            <a:r>
              <a:rPr sz="3600" spc="165" dirty="0">
                <a:solidFill>
                  <a:srgbClr val="FFFFFF"/>
                </a:solidFill>
                <a:latin typeface="Calibri"/>
                <a:cs typeface="Calibri"/>
              </a:rPr>
              <a:t>futuro</a:t>
            </a:r>
            <a:r>
              <a:rPr sz="3600" spc="285" dirty="0">
                <a:solidFill>
                  <a:srgbClr val="FFFFFF"/>
                </a:solidFill>
                <a:latin typeface="Calibri"/>
                <a:cs typeface="Calibri"/>
              </a:rPr>
              <a:t> </a:t>
            </a:r>
            <a:r>
              <a:rPr sz="3600" spc="235" dirty="0">
                <a:solidFill>
                  <a:srgbClr val="FFFFFF"/>
                </a:solidFill>
                <a:latin typeface="Calibri"/>
                <a:cs typeface="Calibri"/>
              </a:rPr>
              <a:t>de</a:t>
            </a:r>
            <a:r>
              <a:rPr sz="3600" spc="285" dirty="0">
                <a:solidFill>
                  <a:srgbClr val="FFFFFF"/>
                </a:solidFill>
                <a:latin typeface="Calibri"/>
                <a:cs typeface="Calibri"/>
              </a:rPr>
              <a:t> </a:t>
            </a:r>
            <a:r>
              <a:rPr sz="3600" spc="140" dirty="0">
                <a:solidFill>
                  <a:srgbClr val="FFFFFF"/>
                </a:solidFill>
                <a:latin typeface="Calibri"/>
                <a:cs typeface="Calibri"/>
              </a:rPr>
              <a:t>la</a:t>
            </a:r>
            <a:r>
              <a:rPr sz="3600" spc="285" dirty="0">
                <a:solidFill>
                  <a:srgbClr val="FFFFFF"/>
                </a:solidFill>
                <a:latin typeface="Calibri"/>
                <a:cs typeface="Calibri"/>
              </a:rPr>
              <a:t> </a:t>
            </a:r>
            <a:r>
              <a:rPr sz="3600" b="1" spc="305" dirty="0">
                <a:solidFill>
                  <a:srgbClr val="FFFFFF"/>
                </a:solidFill>
                <a:latin typeface="Calibri"/>
                <a:cs typeface="Calibri"/>
              </a:rPr>
              <a:t>moneda</a:t>
            </a:r>
            <a:r>
              <a:rPr sz="3600" b="1" spc="335" dirty="0">
                <a:solidFill>
                  <a:srgbClr val="FFFFFF"/>
                </a:solidFill>
                <a:latin typeface="Calibri"/>
                <a:cs typeface="Calibri"/>
              </a:rPr>
              <a:t> </a:t>
            </a:r>
            <a:r>
              <a:rPr sz="3600" b="1" spc="225" dirty="0">
                <a:solidFill>
                  <a:srgbClr val="FFFFFF"/>
                </a:solidFill>
                <a:latin typeface="Calibri"/>
                <a:cs typeface="Calibri"/>
              </a:rPr>
              <a:t>social</a:t>
            </a:r>
            <a:r>
              <a:rPr sz="3600" b="1" spc="285" dirty="0">
                <a:solidFill>
                  <a:srgbClr val="FFFFFF"/>
                </a:solidFill>
                <a:latin typeface="Calibri"/>
                <a:cs typeface="Calibri"/>
              </a:rPr>
              <a:t> </a:t>
            </a:r>
            <a:r>
              <a:rPr sz="3600" spc="190" dirty="0">
                <a:solidFill>
                  <a:srgbClr val="FFFFFF"/>
                </a:solidFill>
                <a:latin typeface="Calibri"/>
                <a:cs typeface="Calibri"/>
              </a:rPr>
              <a:t>es</a:t>
            </a:r>
            <a:r>
              <a:rPr sz="3600" spc="285" dirty="0">
                <a:solidFill>
                  <a:srgbClr val="FFFFFF"/>
                </a:solidFill>
                <a:latin typeface="Calibri"/>
                <a:cs typeface="Calibri"/>
              </a:rPr>
              <a:t> </a:t>
            </a:r>
            <a:r>
              <a:rPr sz="3600" spc="180" dirty="0">
                <a:solidFill>
                  <a:srgbClr val="FFFFFF"/>
                </a:solidFill>
                <a:latin typeface="Calibri"/>
                <a:cs typeface="Calibri"/>
              </a:rPr>
              <a:t>prometedor,</a:t>
            </a:r>
            <a:r>
              <a:rPr sz="3600" spc="285" dirty="0">
                <a:solidFill>
                  <a:srgbClr val="FFFFFF"/>
                </a:solidFill>
                <a:latin typeface="Calibri"/>
                <a:cs typeface="Calibri"/>
              </a:rPr>
              <a:t> </a:t>
            </a:r>
            <a:r>
              <a:rPr sz="3600" spc="229" dirty="0">
                <a:solidFill>
                  <a:srgbClr val="FFFFFF"/>
                </a:solidFill>
                <a:latin typeface="Calibri"/>
                <a:cs typeface="Calibri"/>
              </a:rPr>
              <a:t>con</a:t>
            </a:r>
            <a:r>
              <a:rPr sz="3600" spc="285" dirty="0">
                <a:solidFill>
                  <a:srgbClr val="FFFFFF"/>
                </a:solidFill>
                <a:latin typeface="Calibri"/>
                <a:cs typeface="Calibri"/>
              </a:rPr>
              <a:t> </a:t>
            </a:r>
            <a:r>
              <a:rPr sz="3600" spc="270" dirty="0">
                <a:solidFill>
                  <a:srgbClr val="FFFFFF"/>
                </a:solidFill>
                <a:latin typeface="Calibri"/>
                <a:cs typeface="Calibri"/>
              </a:rPr>
              <a:t>un</a:t>
            </a:r>
            <a:r>
              <a:rPr sz="3600" spc="285" dirty="0">
                <a:solidFill>
                  <a:srgbClr val="FFFFFF"/>
                </a:solidFill>
                <a:latin typeface="Calibri"/>
                <a:cs typeface="Calibri"/>
              </a:rPr>
              <a:t> </a:t>
            </a:r>
            <a:r>
              <a:rPr sz="3600" spc="165" dirty="0">
                <a:solidFill>
                  <a:srgbClr val="FFFFFF"/>
                </a:solidFill>
                <a:latin typeface="Calibri"/>
                <a:cs typeface="Calibri"/>
              </a:rPr>
              <a:t>creciente </a:t>
            </a:r>
            <a:r>
              <a:rPr sz="3600" spc="155" dirty="0">
                <a:solidFill>
                  <a:srgbClr val="FFFFFF"/>
                </a:solidFill>
                <a:latin typeface="Calibri"/>
                <a:cs typeface="Calibri"/>
              </a:rPr>
              <a:t>interés</a:t>
            </a:r>
            <a:r>
              <a:rPr sz="3600" spc="80" dirty="0">
                <a:solidFill>
                  <a:srgbClr val="FFFFFF"/>
                </a:solidFill>
                <a:latin typeface="Calibri"/>
                <a:cs typeface="Calibri"/>
              </a:rPr>
              <a:t> </a:t>
            </a:r>
            <a:r>
              <a:rPr sz="3600" spc="229" dirty="0">
                <a:solidFill>
                  <a:srgbClr val="FFFFFF"/>
                </a:solidFill>
                <a:latin typeface="Calibri"/>
                <a:cs typeface="Calibri"/>
              </a:rPr>
              <a:t>en</a:t>
            </a:r>
            <a:r>
              <a:rPr sz="3600" spc="85" dirty="0">
                <a:solidFill>
                  <a:srgbClr val="FFFFFF"/>
                </a:solidFill>
                <a:latin typeface="Calibri"/>
                <a:cs typeface="Calibri"/>
              </a:rPr>
              <a:t> </a:t>
            </a:r>
            <a:r>
              <a:rPr sz="3600" spc="150" dirty="0">
                <a:solidFill>
                  <a:srgbClr val="FFFFFF"/>
                </a:solidFill>
                <a:latin typeface="Calibri"/>
                <a:cs typeface="Calibri"/>
              </a:rPr>
              <a:t>las</a:t>
            </a:r>
            <a:r>
              <a:rPr sz="3600" spc="80" dirty="0">
                <a:solidFill>
                  <a:srgbClr val="FFFFFF"/>
                </a:solidFill>
                <a:latin typeface="Calibri"/>
                <a:cs typeface="Calibri"/>
              </a:rPr>
              <a:t> </a:t>
            </a:r>
            <a:r>
              <a:rPr sz="3600" spc="220" dirty="0">
                <a:solidFill>
                  <a:srgbClr val="FFFFFF"/>
                </a:solidFill>
                <a:latin typeface="Calibri"/>
                <a:cs typeface="Calibri"/>
              </a:rPr>
              <a:t>economías</a:t>
            </a:r>
            <a:r>
              <a:rPr sz="3600" spc="85" dirty="0">
                <a:solidFill>
                  <a:srgbClr val="FFFFFF"/>
                </a:solidFill>
                <a:latin typeface="Calibri"/>
                <a:cs typeface="Calibri"/>
              </a:rPr>
              <a:t> </a:t>
            </a:r>
            <a:r>
              <a:rPr sz="3600" spc="165" dirty="0">
                <a:solidFill>
                  <a:srgbClr val="FFFFFF"/>
                </a:solidFill>
                <a:latin typeface="Calibri"/>
                <a:cs typeface="Calibri"/>
              </a:rPr>
              <a:t>locales</a:t>
            </a:r>
            <a:r>
              <a:rPr sz="3600" spc="85" dirty="0">
                <a:solidFill>
                  <a:srgbClr val="FFFFFF"/>
                </a:solidFill>
                <a:latin typeface="Calibri"/>
                <a:cs typeface="Calibri"/>
              </a:rPr>
              <a:t> </a:t>
            </a:r>
            <a:r>
              <a:rPr sz="3600" spc="170" dirty="0">
                <a:solidFill>
                  <a:srgbClr val="FFFFFF"/>
                </a:solidFill>
                <a:latin typeface="Calibri"/>
                <a:cs typeface="Calibri"/>
              </a:rPr>
              <a:t>y</a:t>
            </a:r>
            <a:r>
              <a:rPr sz="3600" spc="80" dirty="0">
                <a:solidFill>
                  <a:srgbClr val="FFFFFF"/>
                </a:solidFill>
                <a:latin typeface="Calibri"/>
                <a:cs typeface="Calibri"/>
              </a:rPr>
              <a:t> </a:t>
            </a:r>
            <a:r>
              <a:rPr sz="3600" spc="155" dirty="0">
                <a:solidFill>
                  <a:srgbClr val="FFFFFF"/>
                </a:solidFill>
                <a:latin typeface="Calibri"/>
                <a:cs typeface="Calibri"/>
              </a:rPr>
              <a:t>sostenibles.</a:t>
            </a:r>
            <a:r>
              <a:rPr sz="3600" spc="85" dirty="0">
                <a:solidFill>
                  <a:srgbClr val="FFFFFF"/>
                </a:solidFill>
                <a:latin typeface="Calibri"/>
                <a:cs typeface="Calibri"/>
              </a:rPr>
              <a:t> </a:t>
            </a:r>
            <a:r>
              <a:rPr sz="3600" spc="265" dirty="0">
                <a:solidFill>
                  <a:srgbClr val="FFFFFF"/>
                </a:solidFill>
                <a:latin typeface="Calibri"/>
                <a:cs typeface="Calibri"/>
              </a:rPr>
              <a:t>A</a:t>
            </a:r>
            <a:r>
              <a:rPr sz="3600" spc="85" dirty="0">
                <a:solidFill>
                  <a:srgbClr val="FFFFFF"/>
                </a:solidFill>
                <a:latin typeface="Calibri"/>
                <a:cs typeface="Calibri"/>
              </a:rPr>
              <a:t> </a:t>
            </a:r>
            <a:r>
              <a:rPr sz="3600" spc="250" dirty="0">
                <a:solidFill>
                  <a:srgbClr val="FFFFFF"/>
                </a:solidFill>
                <a:latin typeface="Calibri"/>
                <a:cs typeface="Calibri"/>
              </a:rPr>
              <a:t>medida</a:t>
            </a:r>
            <a:r>
              <a:rPr sz="3600" spc="80" dirty="0">
                <a:solidFill>
                  <a:srgbClr val="FFFFFF"/>
                </a:solidFill>
                <a:latin typeface="Calibri"/>
                <a:cs typeface="Calibri"/>
              </a:rPr>
              <a:t> </a:t>
            </a:r>
            <a:r>
              <a:rPr sz="3600" spc="245" dirty="0">
                <a:solidFill>
                  <a:srgbClr val="FFFFFF"/>
                </a:solidFill>
                <a:latin typeface="Calibri"/>
                <a:cs typeface="Calibri"/>
              </a:rPr>
              <a:t>que</a:t>
            </a:r>
            <a:r>
              <a:rPr sz="3600" spc="85" dirty="0">
                <a:solidFill>
                  <a:srgbClr val="FFFFFF"/>
                </a:solidFill>
                <a:latin typeface="Calibri"/>
                <a:cs typeface="Calibri"/>
              </a:rPr>
              <a:t> </a:t>
            </a:r>
            <a:r>
              <a:rPr sz="3600" spc="265" dirty="0">
                <a:solidFill>
                  <a:srgbClr val="FFFFFF"/>
                </a:solidFill>
                <a:latin typeface="Calibri"/>
                <a:cs typeface="Calibri"/>
              </a:rPr>
              <a:t>más </a:t>
            </a:r>
            <a:r>
              <a:rPr sz="3600" spc="240" dirty="0">
                <a:solidFill>
                  <a:srgbClr val="FFFFFF"/>
                </a:solidFill>
                <a:latin typeface="Calibri"/>
                <a:cs typeface="Calibri"/>
              </a:rPr>
              <a:t>comunidades</a:t>
            </a:r>
            <a:r>
              <a:rPr sz="3600" spc="385" dirty="0">
                <a:solidFill>
                  <a:srgbClr val="FFFFFF"/>
                </a:solidFill>
                <a:latin typeface="Calibri"/>
                <a:cs typeface="Calibri"/>
              </a:rPr>
              <a:t>  </a:t>
            </a:r>
            <a:r>
              <a:rPr sz="3600" spc="220" dirty="0">
                <a:solidFill>
                  <a:srgbClr val="FFFFFF"/>
                </a:solidFill>
                <a:latin typeface="Calibri"/>
                <a:cs typeface="Calibri"/>
              </a:rPr>
              <a:t>adoptan</a:t>
            </a:r>
            <a:r>
              <a:rPr sz="3600" spc="385" dirty="0">
                <a:solidFill>
                  <a:srgbClr val="FFFFFF"/>
                </a:solidFill>
                <a:latin typeface="Calibri"/>
                <a:cs typeface="Calibri"/>
              </a:rPr>
              <a:t>  </a:t>
            </a:r>
            <a:r>
              <a:rPr sz="3600" spc="165" dirty="0">
                <a:solidFill>
                  <a:srgbClr val="FFFFFF"/>
                </a:solidFill>
                <a:latin typeface="Calibri"/>
                <a:cs typeface="Calibri"/>
              </a:rPr>
              <a:t>este</a:t>
            </a:r>
            <a:r>
              <a:rPr sz="3600" spc="390" dirty="0">
                <a:solidFill>
                  <a:srgbClr val="FFFFFF"/>
                </a:solidFill>
                <a:latin typeface="Calibri"/>
                <a:cs typeface="Calibri"/>
              </a:rPr>
              <a:t>  </a:t>
            </a:r>
            <a:r>
              <a:rPr sz="3600" spc="170" dirty="0">
                <a:solidFill>
                  <a:srgbClr val="FFFFFF"/>
                </a:solidFill>
                <a:latin typeface="Calibri"/>
                <a:cs typeface="Calibri"/>
              </a:rPr>
              <a:t>enfoque,</a:t>
            </a:r>
            <a:r>
              <a:rPr sz="3600" spc="385" dirty="0">
                <a:solidFill>
                  <a:srgbClr val="FFFFFF"/>
                </a:solidFill>
                <a:latin typeface="Calibri"/>
                <a:cs typeface="Calibri"/>
              </a:rPr>
              <a:t>  </a:t>
            </a:r>
            <a:r>
              <a:rPr sz="3600" spc="254" dirty="0">
                <a:solidFill>
                  <a:srgbClr val="FFFFFF"/>
                </a:solidFill>
                <a:latin typeface="Calibri"/>
                <a:cs typeface="Calibri"/>
              </a:rPr>
              <a:t>podemos</a:t>
            </a:r>
            <a:r>
              <a:rPr sz="3600" spc="390" dirty="0">
                <a:solidFill>
                  <a:srgbClr val="FFFFFF"/>
                </a:solidFill>
                <a:latin typeface="Calibri"/>
                <a:cs typeface="Calibri"/>
              </a:rPr>
              <a:t>  </a:t>
            </a:r>
            <a:r>
              <a:rPr sz="3600" spc="165" dirty="0">
                <a:solidFill>
                  <a:srgbClr val="FFFFFF"/>
                </a:solidFill>
                <a:latin typeface="Calibri"/>
                <a:cs typeface="Calibri"/>
              </a:rPr>
              <a:t>esperar</a:t>
            </a:r>
            <a:r>
              <a:rPr sz="3600" spc="385" dirty="0">
                <a:solidFill>
                  <a:srgbClr val="FFFFFF"/>
                </a:solidFill>
                <a:latin typeface="Calibri"/>
                <a:cs typeface="Calibri"/>
              </a:rPr>
              <a:t>  </a:t>
            </a:r>
            <a:r>
              <a:rPr sz="3600" spc="245" dirty="0">
                <a:solidFill>
                  <a:srgbClr val="FFFFFF"/>
                </a:solidFill>
                <a:latin typeface="Calibri"/>
                <a:cs typeface="Calibri"/>
              </a:rPr>
              <a:t>un </a:t>
            </a:r>
            <a:r>
              <a:rPr sz="3600" spc="225" dirty="0">
                <a:solidFill>
                  <a:srgbClr val="FFFFFF"/>
                </a:solidFill>
                <a:latin typeface="Calibri"/>
                <a:cs typeface="Calibri"/>
              </a:rPr>
              <a:t>impacto</a:t>
            </a:r>
            <a:r>
              <a:rPr sz="3600" spc="80" dirty="0">
                <a:solidFill>
                  <a:srgbClr val="FFFFFF"/>
                </a:solidFill>
                <a:latin typeface="Calibri"/>
                <a:cs typeface="Calibri"/>
              </a:rPr>
              <a:t> </a:t>
            </a:r>
            <a:r>
              <a:rPr sz="3600" spc="155" dirty="0">
                <a:solidFill>
                  <a:srgbClr val="FFFFFF"/>
                </a:solidFill>
                <a:latin typeface="Calibri"/>
                <a:cs typeface="Calibri"/>
              </a:rPr>
              <a:t>positivo</a:t>
            </a:r>
            <a:r>
              <a:rPr sz="3600" spc="80" dirty="0">
                <a:solidFill>
                  <a:srgbClr val="FFFFFF"/>
                </a:solidFill>
                <a:latin typeface="Calibri"/>
                <a:cs typeface="Calibri"/>
              </a:rPr>
              <a:t> </a:t>
            </a:r>
            <a:r>
              <a:rPr sz="3600" spc="229" dirty="0">
                <a:solidFill>
                  <a:srgbClr val="FFFFFF"/>
                </a:solidFill>
                <a:latin typeface="Calibri"/>
                <a:cs typeface="Calibri"/>
              </a:rPr>
              <a:t>en</a:t>
            </a:r>
            <a:r>
              <a:rPr sz="3600" spc="85" dirty="0">
                <a:solidFill>
                  <a:srgbClr val="FFFFFF"/>
                </a:solidFill>
                <a:latin typeface="Calibri"/>
                <a:cs typeface="Calibri"/>
              </a:rPr>
              <a:t> </a:t>
            </a:r>
            <a:r>
              <a:rPr sz="3600" spc="140" dirty="0">
                <a:solidFill>
                  <a:srgbClr val="FFFFFF"/>
                </a:solidFill>
                <a:latin typeface="Calibri"/>
                <a:cs typeface="Calibri"/>
              </a:rPr>
              <a:t>la</a:t>
            </a:r>
            <a:r>
              <a:rPr sz="3600" spc="80" dirty="0">
                <a:solidFill>
                  <a:srgbClr val="FFFFFF"/>
                </a:solidFill>
                <a:latin typeface="Calibri"/>
                <a:cs typeface="Calibri"/>
              </a:rPr>
              <a:t> </a:t>
            </a:r>
            <a:r>
              <a:rPr sz="3600" b="1" spc="275" dirty="0">
                <a:solidFill>
                  <a:srgbClr val="FFFFFF"/>
                </a:solidFill>
                <a:latin typeface="Calibri"/>
                <a:cs typeface="Calibri"/>
              </a:rPr>
              <a:t>economía</a:t>
            </a:r>
            <a:r>
              <a:rPr sz="3600" b="1" spc="130" dirty="0">
                <a:solidFill>
                  <a:srgbClr val="FFFFFF"/>
                </a:solidFill>
                <a:latin typeface="Calibri"/>
                <a:cs typeface="Calibri"/>
              </a:rPr>
              <a:t> </a:t>
            </a:r>
            <a:r>
              <a:rPr sz="3600" b="1" spc="240" dirty="0">
                <a:solidFill>
                  <a:srgbClr val="FFFFFF"/>
                </a:solidFill>
                <a:latin typeface="Calibri"/>
                <a:cs typeface="Calibri"/>
              </a:rPr>
              <a:t>global</a:t>
            </a:r>
            <a:r>
              <a:rPr sz="3600" b="1" spc="85" dirty="0">
                <a:solidFill>
                  <a:srgbClr val="FFFFFF"/>
                </a:solidFill>
                <a:latin typeface="Calibri"/>
                <a:cs typeface="Calibri"/>
              </a:rPr>
              <a:t> </a:t>
            </a:r>
            <a:r>
              <a:rPr sz="3600" spc="170" dirty="0">
                <a:solidFill>
                  <a:srgbClr val="FFFFFF"/>
                </a:solidFill>
                <a:latin typeface="Calibri"/>
                <a:cs typeface="Calibri"/>
              </a:rPr>
              <a:t>y</a:t>
            </a:r>
            <a:r>
              <a:rPr sz="3600" spc="80" dirty="0">
                <a:solidFill>
                  <a:srgbClr val="FFFFFF"/>
                </a:solidFill>
                <a:latin typeface="Calibri"/>
                <a:cs typeface="Calibri"/>
              </a:rPr>
              <a:t> </a:t>
            </a:r>
            <a:r>
              <a:rPr sz="3600" spc="229" dirty="0">
                <a:solidFill>
                  <a:srgbClr val="FFFFFF"/>
                </a:solidFill>
                <a:latin typeface="Calibri"/>
                <a:cs typeface="Calibri"/>
              </a:rPr>
              <a:t>en</a:t>
            </a:r>
            <a:r>
              <a:rPr sz="3600" spc="80" dirty="0">
                <a:solidFill>
                  <a:srgbClr val="FFFFFF"/>
                </a:solidFill>
                <a:latin typeface="Calibri"/>
                <a:cs typeface="Calibri"/>
              </a:rPr>
              <a:t> </a:t>
            </a:r>
            <a:r>
              <a:rPr sz="3600" spc="135" dirty="0">
                <a:solidFill>
                  <a:srgbClr val="FFFFFF"/>
                </a:solidFill>
                <a:latin typeface="Calibri"/>
                <a:cs typeface="Calibri"/>
              </a:rPr>
              <a:t>el</a:t>
            </a:r>
            <a:r>
              <a:rPr sz="3600" spc="85" dirty="0">
                <a:solidFill>
                  <a:srgbClr val="FFFFFF"/>
                </a:solidFill>
                <a:latin typeface="Calibri"/>
                <a:cs typeface="Calibri"/>
              </a:rPr>
              <a:t> </a:t>
            </a:r>
            <a:r>
              <a:rPr sz="3600" spc="240" dirty="0">
                <a:solidFill>
                  <a:srgbClr val="FFFFFF"/>
                </a:solidFill>
                <a:latin typeface="Calibri"/>
                <a:cs typeface="Calibri"/>
              </a:rPr>
              <a:t>medio</a:t>
            </a:r>
            <a:r>
              <a:rPr sz="3600" spc="80" dirty="0">
                <a:solidFill>
                  <a:srgbClr val="FFFFFF"/>
                </a:solidFill>
                <a:latin typeface="Calibri"/>
                <a:cs typeface="Calibri"/>
              </a:rPr>
              <a:t> </a:t>
            </a:r>
            <a:r>
              <a:rPr sz="3600" spc="180" dirty="0">
                <a:solidFill>
                  <a:srgbClr val="FFFFFF"/>
                </a:solidFill>
                <a:latin typeface="Calibri"/>
                <a:cs typeface="Calibri"/>
              </a:rPr>
              <a:t>ambiente.</a:t>
            </a:r>
            <a:endParaRPr sz="3600" dirty="0">
              <a:latin typeface="Calibri"/>
              <a:cs typeface="Calibri"/>
            </a:endParaRPr>
          </a:p>
        </p:txBody>
      </p:sp>
      <p:sp>
        <p:nvSpPr>
          <p:cNvPr id="5" name="object 5">
            <a:extLst>
              <a:ext uri="{FF2B5EF4-FFF2-40B4-BE49-F238E27FC236}">
                <a16:creationId xmlns:a16="http://schemas.microsoft.com/office/drawing/2014/main" id="{55B9B326-5E26-A598-E1FE-206C83AEE12B}"/>
              </a:ext>
            </a:extLst>
          </p:cNvPr>
          <p:cNvSpPr/>
          <p:nvPr/>
        </p:nvSpPr>
        <p:spPr>
          <a:xfrm>
            <a:off x="9836150" y="1489892"/>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6" name="object 4">
            <a:extLst>
              <a:ext uri="{FF2B5EF4-FFF2-40B4-BE49-F238E27FC236}">
                <a16:creationId xmlns:a16="http://schemas.microsoft.com/office/drawing/2014/main" id="{75298644-489A-4D27-89BF-433FF3DA1C10}"/>
              </a:ext>
            </a:extLst>
          </p:cNvPr>
          <p:cNvSpPr txBox="1"/>
          <p:nvPr/>
        </p:nvSpPr>
        <p:spPr>
          <a:xfrm>
            <a:off x="5187950" y="5877321"/>
            <a:ext cx="10132761" cy="3382080"/>
          </a:xfrm>
          <a:prstGeom prst="rect">
            <a:avLst/>
          </a:prstGeom>
        </p:spPr>
        <p:txBody>
          <a:bodyPr vert="horz" wrap="square" lIns="0" tIns="10795" rIns="0" bIns="0" rtlCol="0">
            <a:spAutoFit/>
          </a:bodyPr>
          <a:lstStyle/>
          <a:p>
            <a:pPr marL="12700" marR="5080" algn="just">
              <a:lnSpc>
                <a:spcPct val="101899"/>
              </a:lnSpc>
              <a:spcBef>
                <a:spcPts val="85"/>
              </a:spcBef>
            </a:pPr>
            <a:r>
              <a:rPr sz="3600" spc="204" dirty="0">
                <a:solidFill>
                  <a:srgbClr val="FFFFFF"/>
                </a:solidFill>
                <a:latin typeface="Calibri"/>
                <a:cs typeface="Calibri"/>
              </a:rPr>
              <a:t>El</a:t>
            </a:r>
            <a:r>
              <a:rPr sz="3600" spc="285" dirty="0">
                <a:solidFill>
                  <a:srgbClr val="FFFFFF"/>
                </a:solidFill>
                <a:latin typeface="Calibri"/>
                <a:cs typeface="Calibri"/>
              </a:rPr>
              <a:t> </a:t>
            </a:r>
            <a:r>
              <a:rPr lang="es-ES_tradnl" sz="3600" spc="165" dirty="0">
                <a:solidFill>
                  <a:srgbClr val="FFFFFF"/>
                </a:solidFill>
                <a:latin typeface="Calibri"/>
                <a:cs typeface="Calibri"/>
              </a:rPr>
              <a:t>uso de herramientas tecnológicas, de IA y de simulación y gestión, mejoran la gobernanza y la comprensión del uso de las monedas sociales y las cajas de cambio, permitiendo anticipar problemas y asegurar el mejor funcionamiento y  sostenibilidad de las redes.</a:t>
            </a:r>
            <a:endParaRPr sz="3600" dirty="0">
              <a:latin typeface="Calibri"/>
              <a:cs typeface="Calibri"/>
            </a:endParaRPr>
          </a:p>
        </p:txBody>
      </p:sp>
    </p:spTree>
    <p:extLst>
      <p:ext uri="{BB962C8B-B14F-4D97-AF65-F5344CB8AC3E}">
        <p14:creationId xmlns:p14="http://schemas.microsoft.com/office/powerpoint/2010/main" val="1646107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6974"/>
          </a:xfrm>
          <a:prstGeom prst="rect">
            <a:avLst/>
          </a:prstGeom>
        </p:spPr>
      </p:pic>
      <p:sp>
        <p:nvSpPr>
          <p:cNvPr id="3" name="object 3"/>
          <p:cNvSpPr txBox="1">
            <a:spLocks noGrp="1"/>
          </p:cNvSpPr>
          <p:nvPr>
            <p:ph type="title"/>
          </p:nvPr>
        </p:nvSpPr>
        <p:spPr>
          <a:xfrm>
            <a:off x="8388350" y="215420"/>
            <a:ext cx="8382000" cy="1367041"/>
          </a:xfrm>
          <a:prstGeom prst="rect">
            <a:avLst/>
          </a:prstGeom>
        </p:spPr>
        <p:txBody>
          <a:bodyPr vert="horz" wrap="square" lIns="0" tIns="12700" rIns="0" bIns="0" rtlCol="0">
            <a:spAutoFit/>
          </a:bodyPr>
          <a:lstStyle/>
          <a:p>
            <a:pPr marL="12700">
              <a:spcBef>
                <a:spcPts val="100"/>
              </a:spcBef>
            </a:pPr>
            <a:r>
              <a:rPr lang="es-ES_tradnl" sz="4400" spc="470" dirty="0"/>
              <a:t>Usos comunes/obligatorios de las monedas FIAT</a:t>
            </a:r>
            <a:endParaRPr sz="4400" spc="470" dirty="0"/>
          </a:p>
        </p:txBody>
      </p:sp>
      <p:sp>
        <p:nvSpPr>
          <p:cNvPr id="5" name="object 4">
            <a:extLst>
              <a:ext uri="{FF2B5EF4-FFF2-40B4-BE49-F238E27FC236}">
                <a16:creationId xmlns:a16="http://schemas.microsoft.com/office/drawing/2014/main" id="{834A99A2-A338-266E-3E6F-ACD88AE3ABA3}"/>
              </a:ext>
            </a:extLst>
          </p:cNvPr>
          <p:cNvSpPr txBox="1"/>
          <p:nvPr/>
        </p:nvSpPr>
        <p:spPr>
          <a:xfrm>
            <a:off x="7736509" y="2043163"/>
            <a:ext cx="10354918" cy="8408392"/>
          </a:xfrm>
          <a:prstGeom prst="rect">
            <a:avLst/>
          </a:prstGeom>
        </p:spPr>
        <p:txBody>
          <a:bodyPr vert="horz" wrap="square" lIns="0" tIns="12700" rIns="0" bIns="0" rtlCol="0">
            <a:spAutoFit/>
          </a:bodyPr>
          <a:lstStyle/>
          <a:p>
            <a:pPr marL="12700" marR="5080" indent="-635" algn="just">
              <a:lnSpc>
                <a:spcPct val="101299"/>
              </a:lnSpc>
              <a:spcBef>
                <a:spcPts val="100"/>
              </a:spcBef>
            </a:pPr>
            <a:r>
              <a:rPr lang="es-ES_tradnl" sz="2800" spc="240" dirty="0">
                <a:solidFill>
                  <a:srgbClr val="FFFFFF"/>
                </a:solidFill>
                <a:latin typeface="Calibri"/>
                <a:cs typeface="Calibri"/>
              </a:rPr>
              <a:t>-Compra combustible, gas, agua</a:t>
            </a:r>
          </a:p>
          <a:p>
            <a:pPr marL="12700" marR="5080" indent="-635" algn="just">
              <a:lnSpc>
                <a:spcPct val="101299"/>
              </a:lnSpc>
              <a:spcBef>
                <a:spcPts val="100"/>
              </a:spcBef>
            </a:pPr>
            <a:r>
              <a:rPr lang="es-ES_tradnl" sz="2800" spc="240" dirty="0">
                <a:solidFill>
                  <a:srgbClr val="FFFFFF"/>
                </a:solidFill>
                <a:latin typeface="Calibri"/>
                <a:cs typeface="Calibri"/>
              </a:rPr>
              <a:t>-Tecnología y electrodomésticos, comunicaciones, plataformas, Netflix...</a:t>
            </a:r>
          </a:p>
          <a:p>
            <a:pPr marL="12700" marR="5080" indent="-635" algn="just">
              <a:lnSpc>
                <a:spcPct val="101299"/>
              </a:lnSpc>
              <a:spcBef>
                <a:spcPts val="100"/>
              </a:spcBef>
            </a:pPr>
            <a:r>
              <a:rPr lang="es-ES_tradnl" sz="2800" spc="240" dirty="0">
                <a:solidFill>
                  <a:srgbClr val="FFFFFF"/>
                </a:solidFill>
                <a:latin typeface="Calibri"/>
                <a:cs typeface="Calibri"/>
              </a:rPr>
              <a:t>-Compra alimentos y vestimenta en oligopolios supermercadistas: Mercadona, Carrefour, </a:t>
            </a:r>
            <a:r>
              <a:rPr lang="es-ES_tradnl" sz="2800" spc="240" dirty="0" err="1">
                <a:solidFill>
                  <a:srgbClr val="FFFFFF"/>
                </a:solidFill>
                <a:latin typeface="Calibri"/>
                <a:cs typeface="Calibri"/>
              </a:rPr>
              <a:t>Alcampo</a:t>
            </a:r>
            <a:r>
              <a:rPr lang="es-ES_tradnl" sz="2800" spc="240" dirty="0">
                <a:solidFill>
                  <a:srgbClr val="FFFFFF"/>
                </a:solidFill>
                <a:latin typeface="Calibri"/>
                <a:cs typeface="Calibri"/>
              </a:rPr>
              <a:t>, Corte Inglés, IKEA, </a:t>
            </a:r>
            <a:r>
              <a:rPr lang="es-ES_tradnl" sz="2800" spc="240" dirty="0" err="1">
                <a:solidFill>
                  <a:srgbClr val="FFFFFF"/>
                </a:solidFill>
                <a:latin typeface="Calibri"/>
                <a:cs typeface="Calibri"/>
              </a:rPr>
              <a:t>Obramat</a:t>
            </a:r>
            <a:r>
              <a:rPr lang="es-ES_tradnl" sz="2800" spc="240" dirty="0">
                <a:solidFill>
                  <a:srgbClr val="FFFFFF"/>
                </a:solidFill>
                <a:latin typeface="Calibri"/>
                <a:cs typeface="Calibri"/>
              </a:rPr>
              <a:t>...</a:t>
            </a:r>
          </a:p>
          <a:p>
            <a:pPr marL="12700" marR="5080" indent="-635" algn="just">
              <a:lnSpc>
                <a:spcPct val="101299"/>
              </a:lnSpc>
              <a:spcBef>
                <a:spcPts val="100"/>
              </a:spcBef>
            </a:pPr>
            <a:r>
              <a:rPr lang="es-ES_tradnl" sz="2800" spc="240" dirty="0">
                <a:solidFill>
                  <a:srgbClr val="FFFFFF"/>
                </a:solidFill>
                <a:latin typeface="Calibri"/>
                <a:cs typeface="Calibri"/>
              </a:rPr>
              <a:t>-Pagar alquiler vivienda e impuestos, tasas, trámites...</a:t>
            </a:r>
          </a:p>
          <a:p>
            <a:pPr marL="12700" marR="5080" indent="-635" algn="just">
              <a:lnSpc>
                <a:spcPct val="101299"/>
              </a:lnSpc>
              <a:spcBef>
                <a:spcPts val="100"/>
              </a:spcBef>
            </a:pPr>
            <a:r>
              <a:rPr lang="es-ES_tradnl" sz="2800" spc="240" dirty="0">
                <a:solidFill>
                  <a:srgbClr val="FFFFFF"/>
                </a:solidFill>
                <a:latin typeface="Calibri"/>
                <a:cs typeface="Calibri"/>
              </a:rPr>
              <a:t>-Pagar hipotecas, seguros, tarjetas de crédito y demás productos a Bancos…</a:t>
            </a:r>
          </a:p>
          <a:p>
            <a:pPr marL="12700" marR="5080" indent="-635" algn="just">
              <a:lnSpc>
                <a:spcPct val="101299"/>
              </a:lnSpc>
              <a:spcBef>
                <a:spcPts val="100"/>
              </a:spcBef>
            </a:pPr>
            <a:r>
              <a:rPr lang="es-ES_tradnl" sz="2800" spc="240" dirty="0">
                <a:solidFill>
                  <a:srgbClr val="FFFFFF"/>
                </a:solidFill>
                <a:latin typeface="Calibri"/>
                <a:cs typeface="Calibri"/>
              </a:rPr>
              <a:t>-Pagar universidad, escuelas, cursos y talleres…</a:t>
            </a:r>
          </a:p>
          <a:p>
            <a:pPr marL="12700" marR="5080" indent="-635" algn="just">
              <a:lnSpc>
                <a:spcPct val="101299"/>
              </a:lnSpc>
              <a:spcBef>
                <a:spcPts val="100"/>
              </a:spcBef>
            </a:pPr>
            <a:r>
              <a:rPr lang="es-ES_tradnl" sz="2800" spc="240" dirty="0">
                <a:solidFill>
                  <a:srgbClr val="FFFFFF"/>
                </a:solidFill>
                <a:latin typeface="Calibri"/>
                <a:cs typeface="Calibri"/>
              </a:rPr>
              <a:t>-Pagar servicios de salud, desde especialistas médicos a dentistas, psicólogos, yoga…</a:t>
            </a:r>
          </a:p>
          <a:p>
            <a:pPr marL="12700" marR="5080" indent="-635" algn="just">
              <a:lnSpc>
                <a:spcPct val="101299"/>
              </a:lnSpc>
              <a:spcBef>
                <a:spcPts val="100"/>
              </a:spcBef>
            </a:pPr>
            <a:r>
              <a:rPr lang="es-ES_tradnl" sz="2800" spc="240" dirty="0">
                <a:solidFill>
                  <a:srgbClr val="FFFFFF"/>
                </a:solidFill>
                <a:latin typeface="Calibri"/>
                <a:cs typeface="Calibri"/>
              </a:rPr>
              <a:t>-Pagar honorarios profesionales, abogacía, notaría, arquitectura…</a:t>
            </a:r>
          </a:p>
          <a:p>
            <a:pPr marL="12700" marR="5080" indent="-635" algn="just">
              <a:lnSpc>
                <a:spcPct val="101299"/>
              </a:lnSpc>
              <a:spcBef>
                <a:spcPts val="100"/>
              </a:spcBef>
            </a:pPr>
            <a:r>
              <a:rPr lang="es-ES_tradnl" sz="2800" spc="240" dirty="0">
                <a:solidFill>
                  <a:srgbClr val="FFFFFF"/>
                </a:solidFill>
                <a:latin typeface="Calibri"/>
                <a:cs typeface="Calibri"/>
              </a:rPr>
              <a:t>-Gastos de ocio, entretenimiento, turismo, hospedaje, gastronomía…</a:t>
            </a:r>
          </a:p>
          <a:p>
            <a:pPr marL="12700" marR="5080" indent="-635" algn="just">
              <a:lnSpc>
                <a:spcPct val="101299"/>
              </a:lnSpc>
              <a:spcBef>
                <a:spcPts val="100"/>
              </a:spcBef>
            </a:pPr>
            <a:r>
              <a:rPr lang="es-ES_tradnl" sz="2800" spc="240" dirty="0">
                <a:solidFill>
                  <a:srgbClr val="FFFFFF"/>
                </a:solidFill>
                <a:latin typeface="Calibri"/>
                <a:cs typeface="Calibri"/>
              </a:rPr>
              <a:t>-Compra de inmuebles, muebles, máquinas y vehículos…</a:t>
            </a:r>
          </a:p>
          <a:p>
            <a:pPr marL="12700" marR="5080" indent="-635" algn="just">
              <a:lnSpc>
                <a:spcPct val="101299"/>
              </a:lnSpc>
              <a:spcBef>
                <a:spcPts val="100"/>
              </a:spcBef>
            </a:pPr>
            <a:endParaRPr lang="es-ES_tradnl" sz="2800" spc="240" dirty="0">
              <a:solidFill>
                <a:srgbClr val="FFFFFF"/>
              </a:solidFill>
              <a:latin typeface="Calibri"/>
              <a:cs typeface="Calibri"/>
            </a:endParaRPr>
          </a:p>
          <a:p>
            <a:pPr marL="12700" marR="5080" indent="-635" algn="just">
              <a:lnSpc>
                <a:spcPct val="101299"/>
              </a:lnSpc>
              <a:spcBef>
                <a:spcPts val="100"/>
              </a:spcBef>
            </a:pPr>
            <a:endParaRPr sz="2800" dirty="0">
              <a:latin typeface="Calibri"/>
              <a:cs typeface="Calibri"/>
            </a:endParaRPr>
          </a:p>
        </p:txBody>
      </p:sp>
      <p:sp>
        <p:nvSpPr>
          <p:cNvPr id="9" name="TextBox 8">
            <a:extLst>
              <a:ext uri="{FF2B5EF4-FFF2-40B4-BE49-F238E27FC236}">
                <a16:creationId xmlns:a16="http://schemas.microsoft.com/office/drawing/2014/main" id="{2D1432A3-7C94-D255-A946-6738CAEF909E}"/>
              </a:ext>
            </a:extLst>
          </p:cNvPr>
          <p:cNvSpPr txBox="1"/>
          <p:nvPr/>
        </p:nvSpPr>
        <p:spPr>
          <a:xfrm>
            <a:off x="7914586" y="9653369"/>
            <a:ext cx="9998764" cy="923330"/>
          </a:xfrm>
          <a:prstGeom prst="rect">
            <a:avLst/>
          </a:prstGeom>
          <a:noFill/>
        </p:spPr>
        <p:txBody>
          <a:bodyPr wrap="square">
            <a:spAutoFit/>
          </a:bodyPr>
          <a:lstStyle/>
          <a:p>
            <a:r>
              <a:rPr lang="es-ES_tradnl" b="0" i="0" dirty="0">
                <a:solidFill>
                  <a:srgbClr val="56697C"/>
                </a:solidFill>
                <a:effectLst/>
                <a:latin typeface="Roboto" panose="02000000000000000000" pitchFamily="2" charset="0"/>
              </a:rPr>
              <a:t>La obligatoriedad de uso de monedas FIAT (euro), es mayoritaria para los bienes y servicios descriptos, aunque dependen de cada región.</a:t>
            </a:r>
            <a:br>
              <a:rPr lang="es-ES_tradnl" b="0" i="0" dirty="0">
                <a:solidFill>
                  <a:srgbClr val="56697C"/>
                </a:solidFill>
                <a:effectLst/>
                <a:latin typeface="Roboto" panose="02000000000000000000" pitchFamily="2" charset="0"/>
              </a:rPr>
            </a:br>
            <a:endParaRPr lang="es-ES_tradnl" dirty="0"/>
          </a:p>
        </p:txBody>
      </p:sp>
      <p:sp>
        <p:nvSpPr>
          <p:cNvPr id="4" name="object 5">
            <a:extLst>
              <a:ext uri="{FF2B5EF4-FFF2-40B4-BE49-F238E27FC236}">
                <a16:creationId xmlns:a16="http://schemas.microsoft.com/office/drawing/2014/main" id="{C964C63C-D0E5-CAA5-583B-1FB220ADB0E7}"/>
              </a:ext>
            </a:extLst>
          </p:cNvPr>
          <p:cNvSpPr/>
          <p:nvPr/>
        </p:nvSpPr>
        <p:spPr>
          <a:xfrm>
            <a:off x="8388350" y="1832803"/>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27857866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
            <a:ext cx="18288000" cy="10287000"/>
          </a:xfrm>
          <a:prstGeom prst="rect">
            <a:avLst/>
          </a:prstGeom>
        </p:spPr>
      </p:pic>
      <p:sp>
        <p:nvSpPr>
          <p:cNvPr id="3" name="object 3"/>
          <p:cNvSpPr txBox="1">
            <a:spLocks noGrp="1"/>
          </p:cNvSpPr>
          <p:nvPr>
            <p:ph type="title"/>
          </p:nvPr>
        </p:nvSpPr>
        <p:spPr>
          <a:xfrm>
            <a:off x="1954974" y="1075919"/>
            <a:ext cx="3634104" cy="757555"/>
          </a:xfrm>
          <a:prstGeom prst="rect">
            <a:avLst/>
          </a:prstGeom>
        </p:spPr>
        <p:txBody>
          <a:bodyPr vert="horz" wrap="square" lIns="0" tIns="12700" rIns="0" bIns="0" rtlCol="0">
            <a:spAutoFit/>
          </a:bodyPr>
          <a:lstStyle/>
          <a:p>
            <a:pPr marL="12700">
              <a:lnSpc>
                <a:spcPct val="100000"/>
              </a:lnSpc>
              <a:spcBef>
                <a:spcPts val="100"/>
              </a:spcBef>
            </a:pPr>
            <a:r>
              <a:rPr sz="4800" spc="645" dirty="0"/>
              <a:t>Conclusión</a:t>
            </a:r>
            <a:endParaRPr sz="4800"/>
          </a:p>
        </p:txBody>
      </p:sp>
      <p:sp>
        <p:nvSpPr>
          <p:cNvPr id="6" name="object 6"/>
          <p:cNvSpPr txBox="1"/>
          <p:nvPr/>
        </p:nvSpPr>
        <p:spPr>
          <a:xfrm>
            <a:off x="7468441" y="349250"/>
            <a:ext cx="10058400" cy="7480253"/>
          </a:xfrm>
          <a:prstGeom prst="rect">
            <a:avLst/>
          </a:prstGeom>
        </p:spPr>
        <p:txBody>
          <a:bodyPr vert="horz" wrap="square" lIns="0" tIns="13970" rIns="0" bIns="0" rtlCol="0">
            <a:spAutoFit/>
          </a:bodyPr>
          <a:lstStyle/>
          <a:p>
            <a:pPr marL="12700" marR="5080" algn="l">
              <a:lnSpc>
                <a:spcPct val="100699"/>
              </a:lnSpc>
              <a:spcBef>
                <a:spcPts val="110"/>
              </a:spcBef>
            </a:pPr>
            <a:r>
              <a:rPr lang="es-ES_tradnl" sz="4000" spc="254" dirty="0">
                <a:solidFill>
                  <a:srgbClr val="FFFFFF"/>
                </a:solidFill>
                <a:latin typeface="Calibri"/>
                <a:cs typeface="Calibri"/>
              </a:rPr>
              <a:t>La</a:t>
            </a:r>
            <a:r>
              <a:rPr lang="es-ES_tradnl" sz="4000" spc="125" dirty="0">
                <a:solidFill>
                  <a:srgbClr val="FFFFFF"/>
                </a:solidFill>
                <a:latin typeface="Calibri"/>
                <a:cs typeface="Calibri"/>
              </a:rPr>
              <a:t> </a:t>
            </a:r>
            <a:r>
              <a:rPr lang="es-ES_tradnl" sz="4000" b="1" spc="305" dirty="0">
                <a:solidFill>
                  <a:srgbClr val="FFFFFF"/>
                </a:solidFill>
                <a:latin typeface="Calibri"/>
                <a:cs typeface="Calibri"/>
              </a:rPr>
              <a:t>moneda</a:t>
            </a:r>
            <a:r>
              <a:rPr lang="es-ES_tradnl" sz="4000" b="1" spc="175" dirty="0">
                <a:solidFill>
                  <a:srgbClr val="FFFFFF"/>
                </a:solidFill>
                <a:latin typeface="Calibri"/>
                <a:cs typeface="Calibri"/>
              </a:rPr>
              <a:t> </a:t>
            </a:r>
            <a:r>
              <a:rPr lang="es-ES_tradnl" sz="4000" b="1" spc="225" dirty="0">
                <a:solidFill>
                  <a:srgbClr val="FFFFFF"/>
                </a:solidFill>
                <a:latin typeface="Calibri"/>
                <a:cs typeface="Calibri"/>
              </a:rPr>
              <a:t>social</a:t>
            </a:r>
            <a:r>
              <a:rPr lang="es-ES_tradnl" sz="4000" b="1" spc="130" dirty="0">
                <a:solidFill>
                  <a:srgbClr val="FFFFFF"/>
                </a:solidFill>
                <a:latin typeface="Calibri"/>
                <a:cs typeface="Calibri"/>
              </a:rPr>
              <a:t> </a:t>
            </a:r>
            <a:r>
              <a:rPr lang="es-ES_tradnl" sz="4000" spc="229" dirty="0">
                <a:solidFill>
                  <a:srgbClr val="FFFFFF"/>
                </a:solidFill>
                <a:latin typeface="Calibri"/>
                <a:cs typeface="Calibri"/>
              </a:rPr>
              <a:t>no</a:t>
            </a:r>
            <a:r>
              <a:rPr lang="es-ES_tradnl" sz="4000" spc="125" dirty="0">
                <a:solidFill>
                  <a:srgbClr val="FFFFFF"/>
                </a:solidFill>
                <a:latin typeface="Calibri"/>
                <a:cs typeface="Calibri"/>
              </a:rPr>
              <a:t> </a:t>
            </a:r>
            <a:r>
              <a:rPr lang="es-ES_tradnl" sz="4000" spc="155" dirty="0">
                <a:solidFill>
                  <a:srgbClr val="FFFFFF"/>
                </a:solidFill>
                <a:latin typeface="Calibri"/>
                <a:cs typeface="Calibri"/>
              </a:rPr>
              <a:t>solo</a:t>
            </a:r>
            <a:r>
              <a:rPr lang="es-ES_tradnl" sz="4000" spc="125" dirty="0">
                <a:solidFill>
                  <a:srgbClr val="FFFFFF"/>
                </a:solidFill>
                <a:latin typeface="Calibri"/>
                <a:cs typeface="Calibri"/>
              </a:rPr>
              <a:t> </a:t>
            </a:r>
            <a:r>
              <a:rPr lang="es-ES_tradnl" sz="4000" spc="220" dirty="0">
                <a:solidFill>
                  <a:srgbClr val="FFFFFF"/>
                </a:solidFill>
                <a:latin typeface="Calibri"/>
                <a:cs typeface="Calibri"/>
              </a:rPr>
              <a:t>impulsa</a:t>
            </a:r>
            <a:r>
              <a:rPr lang="es-ES_tradnl" sz="4000" spc="130" dirty="0">
                <a:solidFill>
                  <a:srgbClr val="FFFFFF"/>
                </a:solidFill>
                <a:latin typeface="Calibri"/>
                <a:cs typeface="Calibri"/>
              </a:rPr>
              <a:t> </a:t>
            </a:r>
            <a:r>
              <a:rPr lang="es-ES_tradnl" sz="4000" spc="140" dirty="0">
                <a:solidFill>
                  <a:srgbClr val="FFFFFF"/>
                </a:solidFill>
                <a:latin typeface="Calibri"/>
                <a:cs typeface="Calibri"/>
              </a:rPr>
              <a:t>la</a:t>
            </a:r>
            <a:r>
              <a:rPr lang="es-ES_tradnl" sz="4000" spc="125" dirty="0">
                <a:solidFill>
                  <a:srgbClr val="FFFFFF"/>
                </a:solidFill>
                <a:latin typeface="Calibri"/>
                <a:cs typeface="Calibri"/>
              </a:rPr>
              <a:t> </a:t>
            </a:r>
            <a:r>
              <a:rPr lang="es-ES_tradnl" sz="4000" spc="215" dirty="0">
                <a:solidFill>
                  <a:srgbClr val="FFFFFF"/>
                </a:solidFill>
                <a:latin typeface="Calibri"/>
                <a:cs typeface="Calibri"/>
              </a:rPr>
              <a:t>economía </a:t>
            </a:r>
            <a:r>
              <a:rPr lang="es-ES_tradnl" sz="4000" spc="110" dirty="0">
                <a:solidFill>
                  <a:srgbClr val="FFFFFF"/>
                </a:solidFill>
                <a:latin typeface="Calibri"/>
                <a:cs typeface="Calibri"/>
              </a:rPr>
              <a:t>local,</a:t>
            </a:r>
            <a:r>
              <a:rPr lang="es-ES_tradnl" sz="4000" dirty="0">
                <a:solidFill>
                  <a:srgbClr val="FFFFFF"/>
                </a:solidFill>
                <a:latin typeface="Calibri"/>
                <a:cs typeface="Calibri"/>
              </a:rPr>
              <a:t>	</a:t>
            </a:r>
            <a:r>
              <a:rPr lang="es-ES_tradnl" sz="4000" spc="155" dirty="0">
                <a:solidFill>
                  <a:srgbClr val="FFFFFF"/>
                </a:solidFill>
                <a:latin typeface="Calibri"/>
                <a:cs typeface="Calibri"/>
              </a:rPr>
              <a:t>sino </a:t>
            </a:r>
            <a:r>
              <a:rPr lang="es-ES_tradnl" sz="4000" spc="220" dirty="0">
                <a:solidFill>
                  <a:srgbClr val="FFFFFF"/>
                </a:solidFill>
                <a:latin typeface="Calibri"/>
                <a:cs typeface="Calibri"/>
              </a:rPr>
              <a:t>que también </a:t>
            </a:r>
            <a:r>
              <a:rPr lang="es-ES_tradnl" sz="4000" spc="215" dirty="0">
                <a:solidFill>
                  <a:srgbClr val="FFFFFF"/>
                </a:solidFill>
                <a:latin typeface="Calibri"/>
                <a:cs typeface="Calibri"/>
              </a:rPr>
              <a:t>promueve </a:t>
            </a:r>
            <a:r>
              <a:rPr lang="es-ES_tradnl" sz="4000" spc="114" dirty="0">
                <a:solidFill>
                  <a:srgbClr val="FFFFFF"/>
                </a:solidFill>
                <a:latin typeface="Calibri"/>
                <a:cs typeface="Calibri"/>
              </a:rPr>
              <a:t>la </a:t>
            </a:r>
            <a:r>
              <a:rPr lang="es-ES_tradnl" sz="4000" b="1" spc="225" dirty="0">
                <a:solidFill>
                  <a:srgbClr val="FFFFFF"/>
                </a:solidFill>
                <a:latin typeface="Calibri"/>
                <a:cs typeface="Calibri"/>
              </a:rPr>
              <a:t>sostenibilidad</a:t>
            </a:r>
            <a:r>
              <a:rPr lang="es-ES_tradnl" sz="4000" b="1" spc="175" dirty="0">
                <a:solidFill>
                  <a:srgbClr val="FFFFFF"/>
                </a:solidFill>
                <a:latin typeface="Calibri"/>
                <a:cs typeface="Calibri"/>
              </a:rPr>
              <a:t>  </a:t>
            </a:r>
            <a:r>
              <a:rPr lang="es-ES_tradnl" sz="4000" spc="170" dirty="0">
                <a:solidFill>
                  <a:srgbClr val="FFFFFF"/>
                </a:solidFill>
                <a:latin typeface="Calibri"/>
                <a:cs typeface="Calibri"/>
              </a:rPr>
              <a:t>y</a:t>
            </a:r>
            <a:r>
              <a:rPr lang="es-ES_tradnl" sz="4000" spc="175" dirty="0">
                <a:solidFill>
                  <a:srgbClr val="FFFFFF"/>
                </a:solidFill>
                <a:latin typeface="Calibri"/>
                <a:cs typeface="Calibri"/>
              </a:rPr>
              <a:t>  </a:t>
            </a:r>
            <a:r>
              <a:rPr lang="es-ES_tradnl" sz="4000" spc="140" dirty="0">
                <a:solidFill>
                  <a:srgbClr val="FFFFFF"/>
                </a:solidFill>
                <a:latin typeface="Calibri"/>
                <a:cs typeface="Calibri"/>
              </a:rPr>
              <a:t>la</a:t>
            </a:r>
            <a:r>
              <a:rPr lang="es-ES_tradnl" sz="4000" spc="175" dirty="0">
                <a:solidFill>
                  <a:srgbClr val="FFFFFF"/>
                </a:solidFill>
                <a:latin typeface="Calibri"/>
                <a:cs typeface="Calibri"/>
              </a:rPr>
              <a:t>  </a:t>
            </a:r>
            <a:r>
              <a:rPr lang="es-ES_tradnl" sz="4000" spc="200" dirty="0">
                <a:solidFill>
                  <a:srgbClr val="FFFFFF"/>
                </a:solidFill>
                <a:latin typeface="Calibri"/>
                <a:cs typeface="Calibri"/>
              </a:rPr>
              <a:t>cohesión</a:t>
            </a:r>
            <a:r>
              <a:rPr lang="es-ES_tradnl" sz="4000" spc="175" dirty="0">
                <a:solidFill>
                  <a:srgbClr val="FFFFFF"/>
                </a:solidFill>
                <a:latin typeface="Calibri"/>
                <a:cs typeface="Calibri"/>
              </a:rPr>
              <a:t>  </a:t>
            </a:r>
            <a:r>
              <a:rPr lang="es-ES_tradnl" sz="4000" spc="180" dirty="0">
                <a:solidFill>
                  <a:srgbClr val="FFFFFF"/>
                </a:solidFill>
                <a:latin typeface="Calibri"/>
                <a:cs typeface="Calibri"/>
              </a:rPr>
              <a:t>comunitaria.</a:t>
            </a:r>
            <a:endParaRPr lang="es-ES_tradnl" sz="4000" spc="175" dirty="0">
              <a:solidFill>
                <a:srgbClr val="FFFFFF"/>
              </a:solidFill>
              <a:latin typeface="Calibri"/>
              <a:cs typeface="Calibri"/>
            </a:endParaRPr>
          </a:p>
          <a:p>
            <a:pPr marL="12700" marR="5080" algn="l">
              <a:lnSpc>
                <a:spcPct val="100699"/>
              </a:lnSpc>
              <a:spcBef>
                <a:spcPts val="110"/>
              </a:spcBef>
            </a:pPr>
            <a:r>
              <a:rPr lang="es-ES_tradnl" sz="4000" spc="145" dirty="0">
                <a:solidFill>
                  <a:srgbClr val="FFFFFF"/>
                </a:solidFill>
                <a:latin typeface="Calibri"/>
                <a:cs typeface="Calibri"/>
              </a:rPr>
              <a:t>Al </a:t>
            </a:r>
            <a:r>
              <a:rPr lang="es-ES_tradnl" sz="4000" spc="195" dirty="0">
                <a:solidFill>
                  <a:srgbClr val="FFFFFF"/>
                </a:solidFill>
                <a:latin typeface="Calibri"/>
                <a:cs typeface="Calibri"/>
              </a:rPr>
              <a:t>adoptar</a:t>
            </a:r>
            <a:r>
              <a:rPr lang="es-ES_tradnl" sz="4000" spc="185" dirty="0">
                <a:solidFill>
                  <a:srgbClr val="FFFFFF"/>
                </a:solidFill>
                <a:latin typeface="Calibri"/>
                <a:cs typeface="Calibri"/>
              </a:rPr>
              <a:t> </a:t>
            </a:r>
            <a:r>
              <a:rPr lang="es-ES_tradnl" sz="4000" spc="165" dirty="0">
                <a:solidFill>
                  <a:srgbClr val="FFFFFF"/>
                </a:solidFill>
                <a:latin typeface="Calibri"/>
                <a:cs typeface="Calibri"/>
              </a:rPr>
              <a:t>este</a:t>
            </a:r>
            <a:r>
              <a:rPr lang="es-ES_tradnl" sz="4000" spc="190" dirty="0">
                <a:solidFill>
                  <a:srgbClr val="FFFFFF"/>
                </a:solidFill>
                <a:latin typeface="Calibri"/>
                <a:cs typeface="Calibri"/>
              </a:rPr>
              <a:t> </a:t>
            </a:r>
            <a:r>
              <a:rPr lang="es-ES_tradnl" sz="4000" spc="165" dirty="0">
                <a:solidFill>
                  <a:srgbClr val="FFFFFF"/>
                </a:solidFill>
                <a:latin typeface="Calibri"/>
                <a:cs typeface="Calibri"/>
              </a:rPr>
              <a:t>sistema,</a:t>
            </a:r>
            <a:r>
              <a:rPr lang="es-ES_tradnl" sz="4000" spc="190" dirty="0">
                <a:solidFill>
                  <a:srgbClr val="FFFFFF"/>
                </a:solidFill>
                <a:latin typeface="Calibri"/>
                <a:cs typeface="Calibri"/>
              </a:rPr>
              <a:t> </a:t>
            </a:r>
            <a:r>
              <a:rPr lang="es-ES_tradnl" sz="4000" spc="150" dirty="0">
                <a:solidFill>
                  <a:srgbClr val="FFFFFF"/>
                </a:solidFill>
                <a:latin typeface="Calibri"/>
                <a:cs typeface="Calibri"/>
              </a:rPr>
              <a:t>las</a:t>
            </a:r>
            <a:r>
              <a:rPr lang="es-ES_tradnl" sz="4000" spc="185" dirty="0">
                <a:solidFill>
                  <a:srgbClr val="FFFFFF"/>
                </a:solidFill>
                <a:latin typeface="Calibri"/>
                <a:cs typeface="Calibri"/>
              </a:rPr>
              <a:t> </a:t>
            </a:r>
            <a:r>
              <a:rPr lang="es-ES_tradnl" sz="4000" spc="240" dirty="0">
                <a:solidFill>
                  <a:srgbClr val="FFFFFF"/>
                </a:solidFill>
                <a:latin typeface="Calibri"/>
                <a:cs typeface="Calibri"/>
              </a:rPr>
              <a:t>comunidades</a:t>
            </a:r>
            <a:r>
              <a:rPr lang="es-ES_tradnl" sz="4000" spc="190" dirty="0">
                <a:solidFill>
                  <a:srgbClr val="FFFFFF"/>
                </a:solidFill>
                <a:latin typeface="Calibri"/>
                <a:cs typeface="Calibri"/>
              </a:rPr>
              <a:t> </a:t>
            </a:r>
            <a:r>
              <a:rPr lang="es-ES_tradnl" sz="4000" spc="235" dirty="0">
                <a:solidFill>
                  <a:srgbClr val="FFFFFF"/>
                </a:solidFill>
                <a:latin typeface="Calibri"/>
                <a:cs typeface="Calibri"/>
              </a:rPr>
              <a:t>pueden </a:t>
            </a:r>
            <a:r>
              <a:rPr lang="es-ES_tradnl" sz="4000" spc="170" dirty="0">
                <a:solidFill>
                  <a:srgbClr val="FFFFFF"/>
                </a:solidFill>
                <a:latin typeface="Calibri"/>
                <a:cs typeface="Calibri"/>
              </a:rPr>
              <a:t>construir</a:t>
            </a:r>
            <a:r>
              <a:rPr lang="es-ES_tradnl" sz="4000" spc="55" dirty="0">
                <a:solidFill>
                  <a:srgbClr val="FFFFFF"/>
                </a:solidFill>
                <a:latin typeface="Calibri"/>
                <a:cs typeface="Calibri"/>
              </a:rPr>
              <a:t>  </a:t>
            </a:r>
            <a:r>
              <a:rPr lang="es-ES_tradnl" sz="4000" spc="270" dirty="0">
                <a:solidFill>
                  <a:srgbClr val="FFFFFF"/>
                </a:solidFill>
                <a:latin typeface="Calibri"/>
                <a:cs typeface="Calibri"/>
              </a:rPr>
              <a:t>un</a:t>
            </a:r>
            <a:r>
              <a:rPr lang="es-ES_tradnl" sz="4000" spc="55" dirty="0">
                <a:solidFill>
                  <a:srgbClr val="FFFFFF"/>
                </a:solidFill>
                <a:latin typeface="Calibri"/>
                <a:cs typeface="Calibri"/>
              </a:rPr>
              <a:t>  </a:t>
            </a:r>
            <a:r>
              <a:rPr lang="es-ES_tradnl" sz="4000" spc="165" dirty="0">
                <a:solidFill>
                  <a:srgbClr val="FFFFFF"/>
                </a:solidFill>
                <a:latin typeface="Calibri"/>
                <a:cs typeface="Calibri"/>
              </a:rPr>
              <a:t>futuro</a:t>
            </a:r>
            <a:r>
              <a:rPr lang="es-ES_tradnl" sz="4000" spc="60" dirty="0">
                <a:solidFill>
                  <a:srgbClr val="FFFFFF"/>
                </a:solidFill>
                <a:latin typeface="Calibri"/>
                <a:cs typeface="Calibri"/>
              </a:rPr>
              <a:t>  </a:t>
            </a:r>
            <a:r>
              <a:rPr lang="es-ES_tradnl" sz="4000" spc="290" dirty="0">
                <a:solidFill>
                  <a:srgbClr val="FFFFFF"/>
                </a:solidFill>
                <a:latin typeface="Calibri"/>
                <a:cs typeface="Calibri"/>
              </a:rPr>
              <a:t>más</a:t>
            </a:r>
            <a:r>
              <a:rPr lang="es-ES_tradnl" sz="4000" spc="55" dirty="0">
                <a:solidFill>
                  <a:srgbClr val="FFFFFF"/>
                </a:solidFill>
                <a:latin typeface="Calibri"/>
                <a:cs typeface="Calibri"/>
              </a:rPr>
              <a:t>  </a:t>
            </a:r>
            <a:r>
              <a:rPr lang="es-ES_tradnl" sz="4000" spc="140" dirty="0">
                <a:solidFill>
                  <a:srgbClr val="FFFFFF"/>
                </a:solidFill>
                <a:latin typeface="Calibri"/>
                <a:cs typeface="Calibri"/>
              </a:rPr>
              <a:t>resiliente</a:t>
            </a:r>
            <a:r>
              <a:rPr lang="es-ES_tradnl" sz="4000" spc="55" dirty="0">
                <a:solidFill>
                  <a:srgbClr val="FFFFFF"/>
                </a:solidFill>
                <a:latin typeface="Calibri"/>
                <a:cs typeface="Calibri"/>
              </a:rPr>
              <a:t>  </a:t>
            </a:r>
            <a:r>
              <a:rPr lang="es-ES_tradnl" sz="4000" spc="170" dirty="0">
                <a:solidFill>
                  <a:srgbClr val="FFFFFF"/>
                </a:solidFill>
                <a:latin typeface="Calibri"/>
                <a:cs typeface="Calibri"/>
              </a:rPr>
              <a:t>y</a:t>
            </a:r>
            <a:r>
              <a:rPr lang="es-ES_tradnl" sz="4000" spc="60" dirty="0">
                <a:solidFill>
                  <a:srgbClr val="FFFFFF"/>
                </a:solidFill>
                <a:latin typeface="Calibri"/>
                <a:cs typeface="Calibri"/>
              </a:rPr>
              <a:t>  </a:t>
            </a:r>
            <a:r>
              <a:rPr lang="es-ES_tradnl" sz="4000" spc="140" dirty="0">
                <a:solidFill>
                  <a:srgbClr val="FFFFFF"/>
                </a:solidFill>
                <a:latin typeface="Calibri"/>
                <a:cs typeface="Calibri"/>
              </a:rPr>
              <a:t>próspero, </a:t>
            </a:r>
            <a:r>
              <a:rPr lang="es-ES_tradnl" sz="4000" spc="220" dirty="0">
                <a:solidFill>
                  <a:srgbClr val="FFFFFF"/>
                </a:solidFill>
                <a:latin typeface="Calibri"/>
                <a:cs typeface="Calibri"/>
              </a:rPr>
              <a:t>basado</a:t>
            </a:r>
            <a:r>
              <a:rPr lang="es-ES_tradnl" sz="4000" spc="80" dirty="0">
                <a:solidFill>
                  <a:srgbClr val="FFFFFF"/>
                </a:solidFill>
                <a:latin typeface="Calibri"/>
                <a:cs typeface="Calibri"/>
              </a:rPr>
              <a:t> </a:t>
            </a:r>
            <a:r>
              <a:rPr lang="es-ES_tradnl" sz="4000" spc="229" dirty="0">
                <a:solidFill>
                  <a:srgbClr val="FFFFFF"/>
                </a:solidFill>
                <a:latin typeface="Calibri"/>
                <a:cs typeface="Calibri"/>
              </a:rPr>
              <a:t>en</a:t>
            </a:r>
            <a:r>
              <a:rPr lang="es-ES_tradnl" sz="4000" spc="85" dirty="0">
                <a:solidFill>
                  <a:srgbClr val="FFFFFF"/>
                </a:solidFill>
                <a:latin typeface="Calibri"/>
                <a:cs typeface="Calibri"/>
              </a:rPr>
              <a:t> </a:t>
            </a:r>
            <a:r>
              <a:rPr lang="es-ES_tradnl" sz="4000" spc="140" dirty="0">
                <a:solidFill>
                  <a:srgbClr val="FFFFFF"/>
                </a:solidFill>
                <a:latin typeface="Calibri"/>
                <a:cs typeface="Calibri"/>
              </a:rPr>
              <a:t>la</a:t>
            </a:r>
            <a:r>
              <a:rPr lang="es-ES_tradnl" sz="4000" spc="85" dirty="0">
                <a:solidFill>
                  <a:srgbClr val="FFFFFF"/>
                </a:solidFill>
                <a:latin typeface="Calibri"/>
                <a:cs typeface="Calibri"/>
              </a:rPr>
              <a:t> </a:t>
            </a:r>
            <a:r>
              <a:rPr lang="es-ES_tradnl" sz="4000" spc="175" dirty="0">
                <a:solidFill>
                  <a:srgbClr val="FFFFFF"/>
                </a:solidFill>
                <a:latin typeface="Calibri"/>
                <a:cs typeface="Calibri"/>
              </a:rPr>
              <a:t>colaboración</a:t>
            </a:r>
            <a:r>
              <a:rPr lang="es-ES_tradnl" sz="4000" spc="85" dirty="0">
                <a:solidFill>
                  <a:srgbClr val="FFFFFF"/>
                </a:solidFill>
                <a:latin typeface="Calibri"/>
                <a:cs typeface="Calibri"/>
              </a:rPr>
              <a:t> </a:t>
            </a:r>
            <a:r>
              <a:rPr lang="es-ES_tradnl" sz="4000" spc="170" dirty="0">
                <a:solidFill>
                  <a:srgbClr val="FFFFFF"/>
                </a:solidFill>
                <a:latin typeface="Calibri"/>
                <a:cs typeface="Calibri"/>
              </a:rPr>
              <a:t>y</a:t>
            </a:r>
            <a:r>
              <a:rPr lang="es-ES_tradnl" sz="4000" spc="85" dirty="0">
                <a:solidFill>
                  <a:srgbClr val="FFFFFF"/>
                </a:solidFill>
                <a:latin typeface="Calibri"/>
                <a:cs typeface="Calibri"/>
              </a:rPr>
              <a:t> </a:t>
            </a:r>
            <a:r>
              <a:rPr lang="es-ES_tradnl" sz="4000" spc="135" dirty="0">
                <a:solidFill>
                  <a:srgbClr val="FFFFFF"/>
                </a:solidFill>
                <a:latin typeface="Calibri"/>
                <a:cs typeface="Calibri"/>
              </a:rPr>
              <a:t>el</a:t>
            </a:r>
            <a:r>
              <a:rPr lang="es-ES_tradnl" sz="4000" spc="85" dirty="0">
                <a:solidFill>
                  <a:srgbClr val="FFFFFF"/>
                </a:solidFill>
                <a:latin typeface="Calibri"/>
                <a:cs typeface="Calibri"/>
              </a:rPr>
              <a:t> </a:t>
            </a:r>
            <a:r>
              <a:rPr lang="es-ES_tradnl" sz="4000" spc="190" dirty="0">
                <a:solidFill>
                  <a:srgbClr val="FFFFFF"/>
                </a:solidFill>
                <a:latin typeface="Calibri"/>
                <a:cs typeface="Calibri"/>
              </a:rPr>
              <a:t>apoyo</a:t>
            </a:r>
            <a:r>
              <a:rPr lang="es-ES_tradnl" sz="4000" spc="85" dirty="0">
                <a:solidFill>
                  <a:srgbClr val="FFFFFF"/>
                </a:solidFill>
                <a:latin typeface="Calibri"/>
                <a:cs typeface="Calibri"/>
              </a:rPr>
              <a:t> </a:t>
            </a:r>
            <a:r>
              <a:rPr lang="es-ES_tradnl" sz="4000" spc="195" dirty="0">
                <a:solidFill>
                  <a:srgbClr val="FFFFFF"/>
                </a:solidFill>
                <a:latin typeface="Calibri"/>
                <a:cs typeface="Calibri"/>
              </a:rPr>
              <a:t>mutuo.</a:t>
            </a:r>
          </a:p>
          <a:p>
            <a:pPr marL="12700" marR="5080" algn="l">
              <a:lnSpc>
                <a:spcPct val="100699"/>
              </a:lnSpc>
              <a:spcBef>
                <a:spcPts val="110"/>
              </a:spcBef>
            </a:pPr>
            <a:r>
              <a:rPr lang="es-ES_tradnl" sz="4000" spc="195" dirty="0">
                <a:solidFill>
                  <a:srgbClr val="FFFFFF"/>
                </a:solidFill>
                <a:latin typeface="Calibri"/>
                <a:cs typeface="Calibri"/>
              </a:rPr>
              <a:t>El uso de caja de cambio, independientemente de las monedas que canjeen (FIAT o sociales) es una alternativa para la expansión de las redes.</a:t>
            </a:r>
            <a:endParaRPr lang="es-ES_tradnl" sz="4000" dirty="0">
              <a:latin typeface="Calibri"/>
              <a:cs typeface="Calibri"/>
            </a:endParaRPr>
          </a:p>
        </p:txBody>
      </p:sp>
      <p:sp>
        <p:nvSpPr>
          <p:cNvPr id="7" name="object 7"/>
          <p:cNvSpPr/>
          <p:nvPr/>
        </p:nvSpPr>
        <p:spPr>
          <a:xfrm>
            <a:off x="996950" y="730250"/>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4" name="object 5">
            <a:extLst>
              <a:ext uri="{FF2B5EF4-FFF2-40B4-BE49-F238E27FC236}">
                <a16:creationId xmlns:a16="http://schemas.microsoft.com/office/drawing/2014/main" id="{67C61FB5-2B5D-2776-F0D1-241F17D86A3C}"/>
              </a:ext>
            </a:extLst>
          </p:cNvPr>
          <p:cNvSpPr/>
          <p:nvPr/>
        </p:nvSpPr>
        <p:spPr>
          <a:xfrm>
            <a:off x="960230" y="2165201"/>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46050" y="-18498"/>
            <a:ext cx="18288000" cy="10286973"/>
          </a:xfrm>
          <a:prstGeom prst="rect">
            <a:avLst/>
          </a:prstGeom>
        </p:spPr>
      </p:pic>
      <p:sp>
        <p:nvSpPr>
          <p:cNvPr id="3" name="object 3"/>
          <p:cNvSpPr txBox="1">
            <a:spLocks noGrp="1"/>
          </p:cNvSpPr>
          <p:nvPr>
            <p:ph type="title"/>
          </p:nvPr>
        </p:nvSpPr>
        <p:spPr>
          <a:xfrm>
            <a:off x="1611337" y="2703614"/>
            <a:ext cx="4795813" cy="1120820"/>
          </a:xfrm>
          <a:prstGeom prst="rect">
            <a:avLst/>
          </a:prstGeom>
        </p:spPr>
        <p:txBody>
          <a:bodyPr vert="horz" wrap="square" lIns="0" tIns="12700" rIns="0" bIns="0" rtlCol="0">
            <a:spAutoFit/>
          </a:bodyPr>
          <a:lstStyle/>
          <a:p>
            <a:pPr marL="12700">
              <a:lnSpc>
                <a:spcPct val="100000"/>
              </a:lnSpc>
              <a:spcBef>
                <a:spcPts val="100"/>
              </a:spcBef>
            </a:pPr>
            <a:r>
              <a:rPr lang="es-ES_tradnl" sz="7200" spc="890" dirty="0">
                <a:solidFill>
                  <a:srgbClr val="FFFFFF"/>
                </a:solidFill>
              </a:rPr>
              <a:t>Gracias</a:t>
            </a:r>
            <a:r>
              <a:rPr sz="7200" spc="890" dirty="0">
                <a:solidFill>
                  <a:srgbClr val="FFFFFF"/>
                </a:solidFill>
              </a:rPr>
              <a:t>!</a:t>
            </a:r>
            <a:endParaRPr sz="7200" dirty="0"/>
          </a:p>
        </p:txBody>
      </p:sp>
      <p:sp>
        <p:nvSpPr>
          <p:cNvPr id="4" name="object 4"/>
          <p:cNvSpPr txBox="1"/>
          <p:nvPr/>
        </p:nvSpPr>
        <p:spPr>
          <a:xfrm>
            <a:off x="1611337" y="4839868"/>
            <a:ext cx="12796813" cy="3427220"/>
          </a:xfrm>
          <a:prstGeom prst="rect">
            <a:avLst/>
          </a:prstGeom>
        </p:spPr>
        <p:txBody>
          <a:bodyPr vert="horz" wrap="square" lIns="0" tIns="15875" rIns="0" bIns="0" rtlCol="0">
            <a:spAutoFit/>
          </a:bodyPr>
          <a:lstStyle/>
          <a:p>
            <a:pPr marL="12700" marR="5080">
              <a:lnSpc>
                <a:spcPct val="100000"/>
              </a:lnSpc>
              <a:spcBef>
                <a:spcPts val="125"/>
              </a:spcBef>
            </a:pPr>
            <a:r>
              <a:rPr lang="es-ES_tradnl" sz="2750" spc="434" dirty="0">
                <a:solidFill>
                  <a:srgbClr val="FFAB40"/>
                </a:solidFill>
                <a:latin typeface="Calibri"/>
                <a:cs typeface="Calibri"/>
              </a:rPr>
              <a:t>Preguntas</a:t>
            </a:r>
            <a:r>
              <a:rPr lang="es-ES_tradnl" sz="2750" spc="285" dirty="0">
                <a:solidFill>
                  <a:srgbClr val="FFAB40"/>
                </a:solidFill>
                <a:latin typeface="Calibri"/>
                <a:cs typeface="Calibri"/>
              </a:rPr>
              <a:t>? Aportes?</a:t>
            </a:r>
          </a:p>
          <a:p>
            <a:pPr marL="12700" marR="5080">
              <a:lnSpc>
                <a:spcPct val="100000"/>
              </a:lnSpc>
              <a:spcBef>
                <a:spcPts val="125"/>
              </a:spcBef>
            </a:pPr>
            <a:r>
              <a:rPr lang="es-ES_tradnl" sz="2750" spc="285" dirty="0">
                <a:solidFill>
                  <a:srgbClr val="FFAB40"/>
                </a:solidFill>
                <a:latin typeface="Calibri"/>
                <a:cs typeface="Calibri"/>
                <a:hlinkClick r:id="rId3"/>
              </a:rPr>
              <a:t>E</a:t>
            </a:r>
            <a:r>
              <a:rPr lang="es-ES_tradnl" sz="2750" spc="285" dirty="0">
                <a:solidFill>
                  <a:srgbClr val="FFAB40"/>
                </a:solidFill>
                <a:latin typeface="Calibri"/>
                <a:cs typeface="Calibri"/>
              </a:rPr>
              <a:t>mail: grillotebis@gmail.com</a:t>
            </a:r>
          </a:p>
          <a:p>
            <a:pPr marL="12700" marR="5080">
              <a:lnSpc>
                <a:spcPct val="100000"/>
              </a:lnSpc>
              <a:spcBef>
                <a:spcPts val="125"/>
              </a:spcBef>
            </a:pPr>
            <a:r>
              <a:rPr lang="es-ES_tradnl" sz="2750" spc="315" dirty="0" err="1">
                <a:solidFill>
                  <a:srgbClr val="FFAB40"/>
                </a:solidFill>
                <a:latin typeface="Calibri"/>
                <a:cs typeface="Calibri"/>
              </a:rPr>
              <a:t>Telegram</a:t>
            </a:r>
            <a:r>
              <a:rPr lang="es-ES_tradnl" sz="2750" spc="315" dirty="0">
                <a:solidFill>
                  <a:srgbClr val="FFAB40"/>
                </a:solidFill>
                <a:latin typeface="Calibri"/>
                <a:cs typeface="Calibri"/>
              </a:rPr>
              <a:t>: </a:t>
            </a:r>
            <a:r>
              <a:rPr lang="es-ES_tradnl" sz="2750" spc="315" dirty="0" err="1">
                <a:solidFill>
                  <a:srgbClr val="FFAB40"/>
                </a:solidFill>
                <a:latin typeface="Calibri"/>
                <a:cs typeface="Calibri"/>
              </a:rPr>
              <a:t>grillotebis</a:t>
            </a:r>
            <a:endParaRPr lang="es-ES_tradnl" sz="2750" spc="315" dirty="0">
              <a:solidFill>
                <a:srgbClr val="FFAB40"/>
              </a:solidFill>
              <a:latin typeface="Calibri"/>
              <a:cs typeface="Calibri"/>
            </a:endParaRPr>
          </a:p>
          <a:p>
            <a:pPr marL="12700">
              <a:lnSpc>
                <a:spcPct val="100000"/>
              </a:lnSpc>
            </a:pPr>
            <a:r>
              <a:rPr lang="es-ES_tradnl" sz="2750" spc="315" dirty="0">
                <a:solidFill>
                  <a:srgbClr val="FFAB40"/>
                </a:solidFill>
                <a:latin typeface="Calibri"/>
                <a:cs typeface="Calibri"/>
              </a:rPr>
              <a:t>GITHUB: https://github.com/Ama-Gi/netlogo_moneda_social</a:t>
            </a:r>
          </a:p>
          <a:p>
            <a:pPr marL="12700">
              <a:lnSpc>
                <a:spcPct val="100000"/>
              </a:lnSpc>
            </a:pPr>
            <a:r>
              <a:rPr lang="es-ES_tradnl" sz="2750" spc="315" dirty="0">
                <a:solidFill>
                  <a:srgbClr val="FFAB40"/>
                </a:solidFill>
                <a:latin typeface="Calibri"/>
                <a:cs typeface="Calibri"/>
              </a:rPr>
              <a:t>CES (aportes, cursos, talleres): ECCS0330</a:t>
            </a:r>
          </a:p>
          <a:p>
            <a:pPr marL="12700"/>
            <a:r>
              <a:rPr lang="es-ES_tradnl" sz="2750" spc="315" dirty="0">
                <a:solidFill>
                  <a:srgbClr val="FFAB40"/>
                </a:solidFill>
                <a:latin typeface="Calibri"/>
                <a:cs typeface="Calibri"/>
              </a:rPr>
              <a:t>Red In </a:t>
            </a:r>
            <a:r>
              <a:rPr lang="es-ES_tradnl" sz="2750" spc="315" dirty="0" err="1">
                <a:solidFill>
                  <a:srgbClr val="FFAB40"/>
                </a:solidFill>
                <a:latin typeface="Calibri"/>
                <a:cs typeface="Calibri"/>
              </a:rPr>
              <a:t>Complex</a:t>
            </a:r>
            <a:r>
              <a:rPr lang="es-ES_tradnl" sz="2750" spc="315" dirty="0">
                <a:solidFill>
                  <a:srgbClr val="FFAB40"/>
                </a:solidFill>
                <a:latin typeface="Calibri"/>
                <a:cs typeface="Calibri"/>
              </a:rPr>
              <a:t>: https://www.incomplex.org/organizacion-de-incomplex/los-miembros-de-incomplex/name/guillermo-fernandez-amado/</a:t>
            </a:r>
            <a:endParaRPr sz="2750" spc="315" dirty="0">
              <a:solidFill>
                <a:srgbClr val="FFAB40"/>
              </a:solidFill>
              <a:latin typeface="Calibri"/>
              <a:cs typeface="Calibri"/>
            </a:endParaRPr>
          </a:p>
        </p:txBody>
      </p:sp>
      <p:sp>
        <p:nvSpPr>
          <p:cNvPr id="14" name="object 14"/>
          <p:cNvSpPr/>
          <p:nvPr/>
        </p:nvSpPr>
        <p:spPr>
          <a:xfrm>
            <a:off x="1624037" y="4315040"/>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3"/>
            <a:ext cx="18288000" cy="10286974"/>
          </a:xfrm>
          <a:prstGeom prst="rect">
            <a:avLst/>
          </a:prstGeom>
        </p:spPr>
      </p:pic>
      <p:sp>
        <p:nvSpPr>
          <p:cNvPr id="3" name="object 3"/>
          <p:cNvSpPr txBox="1">
            <a:spLocks noGrp="1"/>
          </p:cNvSpPr>
          <p:nvPr>
            <p:ph type="title"/>
          </p:nvPr>
        </p:nvSpPr>
        <p:spPr>
          <a:xfrm>
            <a:off x="1955914" y="1114361"/>
            <a:ext cx="8261236" cy="1495281"/>
          </a:xfrm>
          <a:prstGeom prst="rect">
            <a:avLst/>
          </a:prstGeom>
        </p:spPr>
        <p:txBody>
          <a:bodyPr vert="horz" wrap="square" lIns="0" tIns="33020" rIns="0" bIns="0" rtlCol="0">
            <a:spAutoFit/>
          </a:bodyPr>
          <a:lstStyle/>
          <a:p>
            <a:pPr marL="12700" marR="5080">
              <a:lnSpc>
                <a:spcPts val="5700"/>
              </a:lnSpc>
              <a:spcBef>
                <a:spcPts val="260"/>
              </a:spcBef>
            </a:pPr>
            <a:r>
              <a:rPr lang="es-ES_tradnl" sz="4800" spc="470" dirty="0"/>
              <a:t>Usos comunes de las monedas sociales</a:t>
            </a:r>
            <a:endParaRPr sz="4800" dirty="0"/>
          </a:p>
        </p:txBody>
      </p:sp>
      <p:sp>
        <p:nvSpPr>
          <p:cNvPr id="4" name="object 4"/>
          <p:cNvSpPr txBox="1"/>
          <p:nvPr/>
        </p:nvSpPr>
        <p:spPr>
          <a:xfrm>
            <a:off x="463550" y="3240594"/>
            <a:ext cx="12115800" cy="5025158"/>
          </a:xfrm>
          <a:prstGeom prst="rect">
            <a:avLst/>
          </a:prstGeom>
        </p:spPr>
        <p:txBody>
          <a:bodyPr vert="horz" wrap="square" lIns="0" tIns="15875" rIns="0" bIns="0" rtlCol="0">
            <a:spAutoFit/>
          </a:bodyPr>
          <a:lstStyle/>
          <a:p>
            <a:pPr marL="12700" marR="5080" indent="-635" algn="just">
              <a:lnSpc>
                <a:spcPct val="101299"/>
              </a:lnSpc>
              <a:spcBef>
                <a:spcPts val="100"/>
              </a:spcBef>
            </a:pPr>
            <a:r>
              <a:rPr lang="es-ES_tradnl" sz="3200" spc="240" dirty="0">
                <a:solidFill>
                  <a:srgbClr val="FFFFFF"/>
                </a:solidFill>
                <a:latin typeface="Calibri"/>
                <a:cs typeface="Calibri"/>
              </a:rPr>
              <a:t>-Vestimentas e insumos, desde alimentos a electrodomésticos, tecnología, artículos de segunda mano, artesanales y nuevos.</a:t>
            </a:r>
          </a:p>
          <a:p>
            <a:pPr marL="12700" marR="5080" indent="-635" algn="just">
              <a:lnSpc>
                <a:spcPct val="101299"/>
              </a:lnSpc>
              <a:spcBef>
                <a:spcPts val="100"/>
              </a:spcBef>
            </a:pPr>
            <a:r>
              <a:rPr lang="es-ES_tradnl" sz="3200" spc="240" dirty="0">
                <a:solidFill>
                  <a:srgbClr val="FFFFFF"/>
                </a:solidFill>
                <a:latin typeface="Calibri"/>
                <a:cs typeface="Calibri"/>
              </a:rPr>
              <a:t>-Pagar cursos y talleres…</a:t>
            </a:r>
          </a:p>
          <a:p>
            <a:pPr marL="12700" marR="5080" indent="-635" algn="just">
              <a:lnSpc>
                <a:spcPct val="101299"/>
              </a:lnSpc>
              <a:spcBef>
                <a:spcPts val="100"/>
              </a:spcBef>
            </a:pPr>
            <a:r>
              <a:rPr lang="es-ES_tradnl" sz="3200" spc="240" dirty="0">
                <a:solidFill>
                  <a:srgbClr val="FFFFFF"/>
                </a:solidFill>
                <a:latin typeface="Calibri"/>
                <a:cs typeface="Calibri"/>
              </a:rPr>
              <a:t>-Pagar servicios de salud alternativos y algunos convencionales como odontología, psicología. Otras terapias corporales, energéticas y orientales…</a:t>
            </a:r>
          </a:p>
          <a:p>
            <a:pPr marL="12700" marR="5080" indent="-635" algn="just">
              <a:lnSpc>
                <a:spcPct val="101299"/>
              </a:lnSpc>
              <a:spcBef>
                <a:spcPts val="100"/>
              </a:spcBef>
            </a:pPr>
            <a:r>
              <a:rPr lang="es-ES_tradnl" sz="3200" spc="240" dirty="0">
                <a:solidFill>
                  <a:srgbClr val="FFFFFF"/>
                </a:solidFill>
                <a:latin typeface="Calibri"/>
                <a:cs typeface="Calibri"/>
              </a:rPr>
              <a:t>-Gastos de ocio, entretenimiento, turismo, hospedaje, gastronomía…</a:t>
            </a:r>
          </a:p>
          <a:p>
            <a:pPr marL="12700" marR="5080" indent="-635" algn="just">
              <a:lnSpc>
                <a:spcPct val="101299"/>
              </a:lnSpc>
              <a:spcBef>
                <a:spcPts val="100"/>
              </a:spcBef>
            </a:pPr>
            <a:r>
              <a:rPr lang="es-ES_tradnl" sz="3200" spc="240" dirty="0">
                <a:solidFill>
                  <a:srgbClr val="FFFFFF"/>
                </a:solidFill>
                <a:latin typeface="Calibri"/>
                <a:cs typeface="Calibri"/>
              </a:rPr>
              <a:t>-Compra de muebles, máquinas y vehículos…</a:t>
            </a:r>
          </a:p>
        </p:txBody>
      </p:sp>
      <p:sp>
        <p:nvSpPr>
          <p:cNvPr id="5" name="object 5"/>
          <p:cNvSpPr/>
          <p:nvPr/>
        </p:nvSpPr>
        <p:spPr>
          <a:xfrm>
            <a:off x="1968614" y="711326"/>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1027020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700" y="-15185"/>
            <a:ext cx="18288000" cy="10286973"/>
          </a:xfrm>
          <a:prstGeom prst="rect">
            <a:avLst/>
          </a:prstGeom>
        </p:spPr>
      </p:pic>
      <p:sp>
        <p:nvSpPr>
          <p:cNvPr id="3" name="object 3"/>
          <p:cNvSpPr txBox="1">
            <a:spLocks noGrp="1"/>
          </p:cNvSpPr>
          <p:nvPr>
            <p:ph type="title"/>
          </p:nvPr>
        </p:nvSpPr>
        <p:spPr>
          <a:xfrm>
            <a:off x="2946513" y="-184150"/>
            <a:ext cx="14388871" cy="1094094"/>
          </a:xfrm>
          <a:prstGeom prst="rect">
            <a:avLst/>
          </a:prstGeom>
        </p:spPr>
        <p:txBody>
          <a:bodyPr vert="horz" wrap="square" lIns="0" tIns="344373" rIns="0" bIns="0" rtlCol="0">
            <a:spAutoFit/>
          </a:bodyPr>
          <a:lstStyle/>
          <a:p>
            <a:pPr marL="1559560">
              <a:lnSpc>
                <a:spcPct val="100000"/>
              </a:lnSpc>
              <a:spcBef>
                <a:spcPts val="125"/>
              </a:spcBef>
            </a:pPr>
            <a:r>
              <a:rPr lang="es-ES_tradnl" spc="740" dirty="0"/>
              <a:t>Caja de Cambio, ventajas</a:t>
            </a:r>
            <a:endParaRPr spc="665" dirty="0"/>
          </a:p>
        </p:txBody>
      </p:sp>
      <p:sp>
        <p:nvSpPr>
          <p:cNvPr id="4" name="object 4"/>
          <p:cNvSpPr txBox="1"/>
          <p:nvPr/>
        </p:nvSpPr>
        <p:spPr>
          <a:xfrm>
            <a:off x="1073150" y="1387840"/>
            <a:ext cx="8382000" cy="7106433"/>
          </a:xfrm>
          <a:prstGeom prst="rect">
            <a:avLst/>
          </a:prstGeom>
        </p:spPr>
        <p:txBody>
          <a:bodyPr vert="horz" wrap="square" lIns="0" tIns="12065" rIns="0" bIns="0" rtlCol="0">
            <a:spAutoFit/>
          </a:bodyPr>
          <a:lstStyle/>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Permite la utilización de diferentes monedas sociales y/o FIAT, para un evento o para su uso continuo</a:t>
            </a:r>
          </a:p>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El tipo de cambio entre una y otra depende de la definición de cada red</a:t>
            </a:r>
          </a:p>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Permite redirigir monedas FIAT a una economía local y no a oligopolios supermercadistas y bancarios</a:t>
            </a:r>
          </a:p>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Trazabilidad y transparencia de las compras con monedas FIAT (euros que actualmente se utilizan por fuera del registro contable en los mercadillos) y que reducen parcialmente los productos y servicios destinados a su venta en mercadillos con moneda social</a:t>
            </a:r>
          </a:p>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Flexibilidad para casos en los cuales el máximo de crédito sea un impedimento para la compra de un producto o servicio</a:t>
            </a:r>
          </a:p>
          <a:p>
            <a:pPr marL="469265" marR="5080" indent="-457200" algn="l">
              <a:lnSpc>
                <a:spcPct val="100099"/>
              </a:lnSpc>
              <a:spcBef>
                <a:spcPts val="95"/>
              </a:spcBef>
              <a:buFont typeface="Arial" panose="020B0604020202020204" pitchFamily="34" charset="0"/>
              <a:buChar char="•"/>
            </a:pPr>
            <a:endParaRPr lang="es-ES_tradnl" sz="2400" spc="300" dirty="0">
              <a:solidFill>
                <a:srgbClr val="FFFFFF"/>
              </a:solidFill>
              <a:latin typeface="Calibri"/>
              <a:cs typeface="Calibri"/>
            </a:endParaRPr>
          </a:p>
          <a:p>
            <a:pPr marL="12700" marR="5080" indent="-635" algn="ctr">
              <a:lnSpc>
                <a:spcPct val="100099"/>
              </a:lnSpc>
              <a:spcBef>
                <a:spcPts val="95"/>
              </a:spcBef>
            </a:pPr>
            <a:endParaRPr sz="2400" dirty="0">
              <a:latin typeface="Calibri"/>
              <a:cs typeface="Calibri"/>
            </a:endParaRPr>
          </a:p>
        </p:txBody>
      </p:sp>
      <p:sp>
        <p:nvSpPr>
          <p:cNvPr id="7" name="TextBox 6">
            <a:extLst>
              <a:ext uri="{FF2B5EF4-FFF2-40B4-BE49-F238E27FC236}">
                <a16:creationId xmlns:a16="http://schemas.microsoft.com/office/drawing/2014/main" id="{16AAC365-A933-7160-A12A-E11F89B1311F}"/>
              </a:ext>
            </a:extLst>
          </p:cNvPr>
          <p:cNvSpPr txBox="1"/>
          <p:nvPr/>
        </p:nvSpPr>
        <p:spPr>
          <a:xfrm>
            <a:off x="10140948" y="2068099"/>
            <a:ext cx="7977217" cy="3429144"/>
          </a:xfrm>
          <a:prstGeom prst="rect">
            <a:avLst/>
          </a:prstGeom>
          <a:noFill/>
        </p:spPr>
        <p:txBody>
          <a:bodyPr wrap="square">
            <a:spAutoFit/>
          </a:bodyPr>
          <a:lstStyle/>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Con límites de uso para solamente comprar bienes o servicios ofrecidos en las redes de moneda social, y con montos precisos por usuario, renovables  periódicamente.</a:t>
            </a:r>
          </a:p>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Alternativa complementaria a tipos de moneda FIAT únicos, de bloques regionales y de uso obligatorio, que se rigen por las reglas del mercado financiero sin regulación ante desigualdades del ingreso.</a:t>
            </a:r>
          </a:p>
        </p:txBody>
      </p:sp>
      <p:sp>
        <p:nvSpPr>
          <p:cNvPr id="8" name="object 5">
            <a:extLst>
              <a:ext uri="{FF2B5EF4-FFF2-40B4-BE49-F238E27FC236}">
                <a16:creationId xmlns:a16="http://schemas.microsoft.com/office/drawing/2014/main" id="{A78D3701-A380-E555-415F-E55173311AFB}"/>
              </a:ext>
            </a:extLst>
          </p:cNvPr>
          <p:cNvSpPr/>
          <p:nvPr/>
        </p:nvSpPr>
        <p:spPr>
          <a:xfrm>
            <a:off x="9729471" y="1415725"/>
            <a:ext cx="45719" cy="5886324"/>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4073753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3"/>
            <a:ext cx="18288000" cy="10286973"/>
          </a:xfrm>
          <a:prstGeom prst="rect">
            <a:avLst/>
          </a:prstGeom>
        </p:spPr>
      </p:pic>
      <p:sp>
        <p:nvSpPr>
          <p:cNvPr id="3" name="object 3"/>
          <p:cNvSpPr txBox="1">
            <a:spLocks noGrp="1"/>
          </p:cNvSpPr>
          <p:nvPr>
            <p:ph type="title"/>
          </p:nvPr>
        </p:nvSpPr>
        <p:spPr>
          <a:xfrm>
            <a:off x="965317" y="-184150"/>
            <a:ext cx="16370068" cy="1840452"/>
          </a:xfrm>
          <a:prstGeom prst="rect">
            <a:avLst/>
          </a:prstGeom>
        </p:spPr>
        <p:txBody>
          <a:bodyPr vert="horz" wrap="square" lIns="0" tIns="344373" rIns="0" bIns="0" rtlCol="0">
            <a:spAutoFit/>
          </a:bodyPr>
          <a:lstStyle/>
          <a:p>
            <a:pPr marL="1559560">
              <a:lnSpc>
                <a:spcPct val="100000"/>
              </a:lnSpc>
              <a:spcBef>
                <a:spcPts val="125"/>
              </a:spcBef>
            </a:pPr>
            <a:r>
              <a:rPr lang="es-ES_tradnl" spc="740" dirty="0"/>
              <a:t>Tipo de Cambio, características y equilibrio con las cotizaciones oficiales</a:t>
            </a:r>
            <a:endParaRPr spc="665" dirty="0"/>
          </a:p>
        </p:txBody>
      </p:sp>
      <p:sp>
        <p:nvSpPr>
          <p:cNvPr id="6" name="TextBox 5">
            <a:extLst>
              <a:ext uri="{FF2B5EF4-FFF2-40B4-BE49-F238E27FC236}">
                <a16:creationId xmlns:a16="http://schemas.microsoft.com/office/drawing/2014/main" id="{07B635A0-9C14-951C-ACCB-DDEEC8076494}"/>
              </a:ext>
            </a:extLst>
          </p:cNvPr>
          <p:cNvSpPr txBox="1"/>
          <p:nvPr/>
        </p:nvSpPr>
        <p:spPr>
          <a:xfrm>
            <a:off x="7752988" y="2193632"/>
            <a:ext cx="10333382" cy="5401479"/>
          </a:xfrm>
          <a:prstGeom prst="rect">
            <a:avLst/>
          </a:prstGeom>
          <a:noFill/>
        </p:spPr>
        <p:txBody>
          <a:bodyPr wrap="square">
            <a:spAutoFit/>
          </a:bodyPr>
          <a:lstStyle/>
          <a:p>
            <a:pPr marL="469265" marR="5080" indent="-457200" algn="l">
              <a:lnSpc>
                <a:spcPct val="100099"/>
              </a:lnSpc>
              <a:spcBef>
                <a:spcPts val="95"/>
              </a:spcBef>
              <a:buFont typeface="Arial" panose="020B0604020202020204" pitchFamily="34" charset="0"/>
              <a:buChar char="•"/>
            </a:pPr>
            <a:r>
              <a:rPr lang="es-ES_tradnl" sz="2000" spc="300" dirty="0">
                <a:solidFill>
                  <a:srgbClr val="FFFFFF"/>
                </a:solidFill>
                <a:latin typeface="Calibri"/>
                <a:cs typeface="Calibri"/>
              </a:rPr>
              <a:t>Las cajas de cambio de monedas sociales no es un fenómeno muy difundido, apenas utilizado en algunas redes</a:t>
            </a:r>
          </a:p>
          <a:p>
            <a:pPr marL="469265" marR="5080" indent="-457200" algn="l">
              <a:lnSpc>
                <a:spcPct val="100099"/>
              </a:lnSpc>
              <a:spcBef>
                <a:spcPts val="95"/>
              </a:spcBef>
              <a:buFont typeface="Arial" panose="020B0604020202020204" pitchFamily="34" charset="0"/>
              <a:buChar char="•"/>
            </a:pPr>
            <a:r>
              <a:rPr lang="es-ES_tradnl" sz="2000" spc="300" dirty="0">
                <a:solidFill>
                  <a:srgbClr val="FFFFFF"/>
                </a:solidFill>
                <a:latin typeface="Calibri"/>
                <a:cs typeface="Calibri"/>
              </a:rPr>
              <a:t>Permite integración regional (Latinoamérica-Europa) con monedas que tienen tipos de cambio realistas (no oficiales) y no están sujetos a cepos cambiarios o cotizaciones financieras especulativas.</a:t>
            </a:r>
          </a:p>
          <a:p>
            <a:pPr marL="469265" marR="5080" indent="-457200" algn="l">
              <a:lnSpc>
                <a:spcPct val="100099"/>
              </a:lnSpc>
              <a:spcBef>
                <a:spcPts val="95"/>
              </a:spcBef>
              <a:buFont typeface="Arial" panose="020B0604020202020204" pitchFamily="34" charset="0"/>
              <a:buChar char="•"/>
            </a:pPr>
            <a:r>
              <a:rPr lang="es-ES_tradnl" sz="2000" spc="300" dirty="0">
                <a:solidFill>
                  <a:srgbClr val="FFFFFF"/>
                </a:solidFill>
                <a:latin typeface="Calibri"/>
                <a:cs typeface="Calibri"/>
              </a:rPr>
              <a:t>Evita tipos de cambios manipulados, permite un tipo de cambio real pactado entre redes, y que tengan como paridad el tiempo socialmente necesario para construir o brindar un servicio</a:t>
            </a:r>
          </a:p>
          <a:p>
            <a:pPr marL="469265" marR="5080" indent="-457200" algn="l">
              <a:lnSpc>
                <a:spcPct val="100099"/>
              </a:lnSpc>
              <a:spcBef>
                <a:spcPts val="95"/>
              </a:spcBef>
              <a:buFont typeface="Arial" panose="020B0604020202020204" pitchFamily="34" charset="0"/>
              <a:buChar char="•"/>
            </a:pPr>
            <a:r>
              <a:rPr lang="es-ES_tradnl" sz="2000" spc="300" dirty="0">
                <a:solidFill>
                  <a:srgbClr val="FFFFFF"/>
                </a:solidFill>
                <a:latin typeface="Calibri"/>
                <a:cs typeface="Calibri"/>
              </a:rPr>
              <a:t>Determinados libremente entre usuarios o publicados transparentemente y revisados flexiblemente en asamblea, según cada red de moneda social de cada país/región</a:t>
            </a:r>
          </a:p>
          <a:p>
            <a:pPr marL="469265" marR="5080" indent="-457200" algn="l">
              <a:lnSpc>
                <a:spcPct val="100099"/>
              </a:lnSpc>
              <a:spcBef>
                <a:spcPts val="95"/>
              </a:spcBef>
              <a:buFont typeface="Arial" panose="020B0604020202020204" pitchFamily="34" charset="0"/>
              <a:buChar char="•"/>
            </a:pPr>
            <a:r>
              <a:rPr lang="es-ES_tradnl" sz="2000" spc="300" dirty="0">
                <a:solidFill>
                  <a:srgbClr val="FFFFFF"/>
                </a:solidFill>
                <a:latin typeface="Calibri"/>
                <a:cs typeface="Calibri"/>
              </a:rPr>
              <a:t>Algunas monedas como G1 no tienen equivalencia en Euros, cada cual le da el valor que quiere, pero otras monedas como los ECOS pueden tener su equivalencia predeterminada según países, </a:t>
            </a:r>
            <a:r>
              <a:rPr lang="es-ES_tradnl" sz="2000" spc="300" dirty="0" err="1">
                <a:solidFill>
                  <a:srgbClr val="FFFFFF"/>
                </a:solidFill>
                <a:latin typeface="Calibri"/>
                <a:cs typeface="Calibri"/>
              </a:rPr>
              <a:t>zonas,redes</a:t>
            </a:r>
            <a:r>
              <a:rPr lang="es-ES_tradnl" sz="2000" spc="300" dirty="0">
                <a:solidFill>
                  <a:srgbClr val="FFFFFF"/>
                </a:solidFill>
                <a:latin typeface="Calibri"/>
                <a:cs typeface="Calibri"/>
              </a:rPr>
              <a:t>, ciclos semestrales, inflación, etc.</a:t>
            </a:r>
          </a:p>
          <a:p>
            <a:pPr marL="469265" marR="5080" indent="-457200" algn="l">
              <a:lnSpc>
                <a:spcPct val="100099"/>
              </a:lnSpc>
              <a:spcBef>
                <a:spcPts val="95"/>
              </a:spcBef>
              <a:buFont typeface="Arial" panose="020B0604020202020204" pitchFamily="34" charset="0"/>
              <a:buChar char="•"/>
            </a:pPr>
            <a:endParaRPr lang="es-ES_tradnl" sz="2000" spc="300" dirty="0">
              <a:solidFill>
                <a:srgbClr val="FFFFFF"/>
              </a:solidFill>
              <a:latin typeface="Calibri"/>
              <a:cs typeface="Calibri"/>
            </a:endParaRPr>
          </a:p>
          <a:p>
            <a:pPr marL="469265" marR="5080" indent="-457200" algn="l">
              <a:lnSpc>
                <a:spcPct val="100099"/>
              </a:lnSpc>
              <a:spcBef>
                <a:spcPts val="95"/>
              </a:spcBef>
              <a:buFont typeface="Arial" panose="020B0604020202020204" pitchFamily="34" charset="0"/>
              <a:buChar char="•"/>
            </a:pPr>
            <a:endParaRPr lang="es-ES_tradnl" sz="2000" spc="300" dirty="0">
              <a:solidFill>
                <a:srgbClr val="FFFFFF"/>
              </a:solidFill>
              <a:latin typeface="Calibri"/>
              <a:cs typeface="Calibri"/>
            </a:endParaRPr>
          </a:p>
        </p:txBody>
      </p:sp>
      <p:pic>
        <p:nvPicPr>
          <p:cNvPr id="4" name="Picture 3">
            <a:extLst>
              <a:ext uri="{FF2B5EF4-FFF2-40B4-BE49-F238E27FC236}">
                <a16:creationId xmlns:a16="http://schemas.microsoft.com/office/drawing/2014/main" id="{436750D7-D9E6-122D-45DC-D359BA15B149}"/>
              </a:ext>
            </a:extLst>
          </p:cNvPr>
          <p:cNvPicPr>
            <a:picLocks noChangeAspect="1"/>
          </p:cNvPicPr>
          <p:nvPr/>
        </p:nvPicPr>
        <p:blipFill>
          <a:blip r:embed="rId3"/>
          <a:stretch>
            <a:fillRect/>
          </a:stretch>
        </p:blipFill>
        <p:spPr>
          <a:xfrm>
            <a:off x="217367" y="2184183"/>
            <a:ext cx="7437782" cy="5002055"/>
          </a:xfrm>
          <a:prstGeom prst="rect">
            <a:avLst/>
          </a:prstGeom>
        </p:spPr>
      </p:pic>
      <p:pic>
        <p:nvPicPr>
          <p:cNvPr id="7" name="Picture 6">
            <a:extLst>
              <a:ext uri="{FF2B5EF4-FFF2-40B4-BE49-F238E27FC236}">
                <a16:creationId xmlns:a16="http://schemas.microsoft.com/office/drawing/2014/main" id="{9872C19E-6EF9-3EB1-EDBB-D2B479EF97BA}"/>
              </a:ext>
            </a:extLst>
          </p:cNvPr>
          <p:cNvPicPr>
            <a:picLocks noChangeAspect="1"/>
          </p:cNvPicPr>
          <p:nvPr/>
        </p:nvPicPr>
        <p:blipFill>
          <a:blip r:embed="rId4"/>
          <a:stretch>
            <a:fillRect/>
          </a:stretch>
        </p:blipFill>
        <p:spPr>
          <a:xfrm>
            <a:off x="348592" y="7714119"/>
            <a:ext cx="7196693" cy="2209800"/>
          </a:xfrm>
          <a:prstGeom prst="rect">
            <a:avLst/>
          </a:prstGeom>
        </p:spPr>
      </p:pic>
      <p:sp>
        <p:nvSpPr>
          <p:cNvPr id="8" name="TextBox 7">
            <a:extLst>
              <a:ext uri="{FF2B5EF4-FFF2-40B4-BE49-F238E27FC236}">
                <a16:creationId xmlns:a16="http://schemas.microsoft.com/office/drawing/2014/main" id="{278CEE70-F949-8586-66B7-CD930B6A02C1}"/>
              </a:ext>
            </a:extLst>
          </p:cNvPr>
          <p:cNvSpPr txBox="1"/>
          <p:nvPr/>
        </p:nvSpPr>
        <p:spPr>
          <a:xfrm>
            <a:off x="8157865" y="7341691"/>
            <a:ext cx="9998764" cy="1477328"/>
          </a:xfrm>
          <a:prstGeom prst="rect">
            <a:avLst/>
          </a:prstGeom>
          <a:noFill/>
        </p:spPr>
        <p:txBody>
          <a:bodyPr wrap="square">
            <a:spAutoFit/>
          </a:bodyPr>
          <a:lstStyle/>
          <a:p>
            <a:r>
              <a:rPr lang="es-ES_tradnl" b="0" i="0" dirty="0">
                <a:solidFill>
                  <a:srgbClr val="56697C"/>
                </a:solidFill>
                <a:effectLst/>
                <a:latin typeface="Roboto" panose="02000000000000000000" pitchFamily="2" charset="0"/>
              </a:rPr>
              <a:t>En Ecuador, la mayoría de las redes cotizan 1 ECO=1,33 dólares sociales y un dólar social son 0,75 ECOS. Mientras  en España 1 ECO = 1 € en la mayoría de las redes. Esto se asimila a las cotizaciones de monedas FIAT fuertes como el € y el USD. 1 ECO = 1 € = 1,33 dólares sociales es similar a la cotización oficial de 1 € = 1.11 USD. Así los ECOS  se asemejan a la cotización del € y los dólares sociales a los USD.</a:t>
            </a:r>
            <a:endParaRPr lang="es-ES_tradnl" dirty="0"/>
          </a:p>
        </p:txBody>
      </p:sp>
      <p:pic>
        <p:nvPicPr>
          <p:cNvPr id="11" name="Picture 10">
            <a:extLst>
              <a:ext uri="{FF2B5EF4-FFF2-40B4-BE49-F238E27FC236}">
                <a16:creationId xmlns:a16="http://schemas.microsoft.com/office/drawing/2014/main" id="{9FCC0919-2759-0AE8-EBAD-C0221C55C67C}"/>
              </a:ext>
            </a:extLst>
          </p:cNvPr>
          <p:cNvPicPr>
            <a:picLocks noChangeAspect="1"/>
          </p:cNvPicPr>
          <p:nvPr/>
        </p:nvPicPr>
        <p:blipFill>
          <a:blip r:embed="rId5"/>
          <a:stretch>
            <a:fillRect/>
          </a:stretch>
        </p:blipFill>
        <p:spPr>
          <a:xfrm>
            <a:off x="15263215" y="8779675"/>
            <a:ext cx="2893414" cy="1327290"/>
          </a:xfrm>
          <a:prstGeom prst="rect">
            <a:avLst/>
          </a:prstGeom>
        </p:spPr>
      </p:pic>
      <p:sp>
        <p:nvSpPr>
          <p:cNvPr id="12" name="object 5">
            <a:extLst>
              <a:ext uri="{FF2B5EF4-FFF2-40B4-BE49-F238E27FC236}">
                <a16:creationId xmlns:a16="http://schemas.microsoft.com/office/drawing/2014/main" id="{F36445DB-3E3D-CFCF-DB85-867242D1C9E6}"/>
              </a:ext>
            </a:extLst>
          </p:cNvPr>
          <p:cNvSpPr/>
          <p:nvPr/>
        </p:nvSpPr>
        <p:spPr>
          <a:xfrm>
            <a:off x="10140950" y="1947500"/>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13" name="object 5">
            <a:extLst>
              <a:ext uri="{FF2B5EF4-FFF2-40B4-BE49-F238E27FC236}">
                <a16:creationId xmlns:a16="http://schemas.microsoft.com/office/drawing/2014/main" id="{F37B2B26-CFE0-C9E8-9861-3165FDA0282F}"/>
              </a:ext>
            </a:extLst>
          </p:cNvPr>
          <p:cNvSpPr/>
          <p:nvPr/>
        </p:nvSpPr>
        <p:spPr>
          <a:xfrm>
            <a:off x="10307758" y="7221039"/>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1489934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3"/>
            <a:ext cx="18288000" cy="10286973"/>
          </a:xfrm>
          <a:prstGeom prst="rect">
            <a:avLst/>
          </a:prstGeom>
        </p:spPr>
      </p:pic>
      <p:sp>
        <p:nvSpPr>
          <p:cNvPr id="3" name="object 3"/>
          <p:cNvSpPr txBox="1">
            <a:spLocks noGrp="1"/>
          </p:cNvSpPr>
          <p:nvPr>
            <p:ph type="title"/>
          </p:nvPr>
        </p:nvSpPr>
        <p:spPr>
          <a:xfrm>
            <a:off x="965317" y="-184150"/>
            <a:ext cx="16370068" cy="1840452"/>
          </a:xfrm>
          <a:prstGeom prst="rect">
            <a:avLst/>
          </a:prstGeom>
        </p:spPr>
        <p:txBody>
          <a:bodyPr vert="horz" wrap="square" lIns="0" tIns="344373" rIns="0" bIns="0" rtlCol="0">
            <a:spAutoFit/>
          </a:bodyPr>
          <a:lstStyle/>
          <a:p>
            <a:pPr marL="1559560">
              <a:lnSpc>
                <a:spcPct val="100000"/>
              </a:lnSpc>
              <a:spcBef>
                <a:spcPts val="125"/>
              </a:spcBef>
            </a:pPr>
            <a:r>
              <a:rPr lang="es-ES_tradnl" spc="740" dirty="0"/>
              <a:t>Tipo de Cambio, acuerdos equitativos para paliar la desigualdad del ingreso</a:t>
            </a:r>
            <a:endParaRPr spc="665" dirty="0"/>
          </a:p>
        </p:txBody>
      </p:sp>
      <p:sp>
        <p:nvSpPr>
          <p:cNvPr id="10" name="TextBox 9">
            <a:extLst>
              <a:ext uri="{FF2B5EF4-FFF2-40B4-BE49-F238E27FC236}">
                <a16:creationId xmlns:a16="http://schemas.microsoft.com/office/drawing/2014/main" id="{1D06CCDD-BE15-31BA-500A-D092D5A25A6C}"/>
              </a:ext>
            </a:extLst>
          </p:cNvPr>
          <p:cNvSpPr txBox="1"/>
          <p:nvPr/>
        </p:nvSpPr>
        <p:spPr>
          <a:xfrm>
            <a:off x="6222883" y="2118302"/>
            <a:ext cx="11781182" cy="6078587"/>
          </a:xfrm>
          <a:prstGeom prst="rect">
            <a:avLst/>
          </a:prstGeom>
          <a:noFill/>
        </p:spPr>
        <p:txBody>
          <a:bodyPr wrap="square">
            <a:spAutoFit/>
          </a:bodyPr>
          <a:lstStyle/>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Salario por una hora de trabajo en Argentina (SMV): $1.340/h para los trabajadores jornalizados (0,89 USD/h o 1 €/h)</a:t>
            </a:r>
          </a:p>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Salario mínimo (SMI) por hora en España son €8/h, en EEUU  USD 7/h pero la media es de €18,2/h, y en Europa la media es €24/h y como máximo Luxemburgo con €47/h</a:t>
            </a:r>
          </a:p>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El tipo de cambio entre $, € y USD es en promedio/año: $1500=1 €, y 1 USD=0.89 €, $1350=1 USD</a:t>
            </a:r>
          </a:p>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1 kg de tomates en España vale 1 € y $3.402 en Argentina =2,26 €, ambos productores históricos, pero vale un 2.2x (mas del doble)</a:t>
            </a:r>
          </a:p>
          <a:p>
            <a:pPr marL="469265" marR="5080" indent="-457200" algn="l">
              <a:lnSpc>
                <a:spcPct val="100099"/>
              </a:lnSpc>
              <a:spcBef>
                <a:spcPts val="95"/>
              </a:spcBef>
              <a:buFont typeface="Arial" panose="020B0604020202020204" pitchFamily="34" charset="0"/>
              <a:buChar char="•"/>
            </a:pPr>
            <a:r>
              <a:rPr lang="es-ES_tradnl" sz="2400" spc="300" dirty="0">
                <a:solidFill>
                  <a:srgbClr val="FFFFFF"/>
                </a:solidFill>
                <a:latin typeface="Calibri"/>
                <a:cs typeface="Calibri"/>
              </a:rPr>
              <a:t>Su fuese necesario 1 hora de trabajo para producir 1kg de tomate, la diferencia entre el jornalero argentino de (1 €/h) y el español (8 €/h) sería de 8x (ocho veces menos que el trabajador menos pago), y 47x (casi cincuenta veces menos pago que el trabajador medio de Luxemburgo, es decir, un 4700% de diferencia) </a:t>
            </a:r>
          </a:p>
          <a:p>
            <a:pPr marL="469265" marR="5080" indent="-457200" algn="l">
              <a:lnSpc>
                <a:spcPct val="100099"/>
              </a:lnSpc>
              <a:spcBef>
                <a:spcPts val="95"/>
              </a:spcBef>
              <a:buFont typeface="Arial" panose="020B0604020202020204" pitchFamily="34" charset="0"/>
              <a:buChar char="•"/>
            </a:pPr>
            <a:endParaRPr lang="es-ES_tradnl" sz="2400" spc="300" dirty="0">
              <a:solidFill>
                <a:srgbClr val="FFFFFF"/>
              </a:solidFill>
              <a:latin typeface="Calibri"/>
              <a:cs typeface="Calibri"/>
            </a:endParaRPr>
          </a:p>
          <a:p>
            <a:pPr marL="469265" marR="5080" indent="-457200" algn="l">
              <a:lnSpc>
                <a:spcPct val="100099"/>
              </a:lnSpc>
              <a:spcBef>
                <a:spcPts val="95"/>
              </a:spcBef>
              <a:buFont typeface="Arial" panose="020B0604020202020204" pitchFamily="34" charset="0"/>
              <a:buChar char="•"/>
            </a:pPr>
            <a:endParaRPr lang="es-ES_tradnl" sz="2400" spc="300" dirty="0">
              <a:solidFill>
                <a:srgbClr val="FFFFFF"/>
              </a:solidFill>
              <a:latin typeface="Calibri"/>
              <a:cs typeface="Calibri"/>
            </a:endParaRPr>
          </a:p>
        </p:txBody>
      </p:sp>
      <p:pic>
        <p:nvPicPr>
          <p:cNvPr id="12" name="Picture 11">
            <a:extLst>
              <a:ext uri="{FF2B5EF4-FFF2-40B4-BE49-F238E27FC236}">
                <a16:creationId xmlns:a16="http://schemas.microsoft.com/office/drawing/2014/main" id="{B9659762-AC3C-8DF3-5DB0-FEB33340447E}"/>
              </a:ext>
            </a:extLst>
          </p:cNvPr>
          <p:cNvPicPr>
            <a:picLocks noChangeAspect="1"/>
          </p:cNvPicPr>
          <p:nvPr/>
        </p:nvPicPr>
        <p:blipFill>
          <a:blip r:embed="rId3"/>
          <a:stretch>
            <a:fillRect/>
          </a:stretch>
        </p:blipFill>
        <p:spPr>
          <a:xfrm>
            <a:off x="539750" y="2482850"/>
            <a:ext cx="5525271" cy="1648055"/>
          </a:xfrm>
          <a:prstGeom prst="rect">
            <a:avLst/>
          </a:prstGeom>
        </p:spPr>
      </p:pic>
      <p:pic>
        <p:nvPicPr>
          <p:cNvPr id="9" name="Picture 8" descr="A basket of vegetables on hay&#10;&#10;Description automatically generated">
            <a:extLst>
              <a:ext uri="{FF2B5EF4-FFF2-40B4-BE49-F238E27FC236}">
                <a16:creationId xmlns:a16="http://schemas.microsoft.com/office/drawing/2014/main" id="{0AD7E87E-FA24-4D44-C78F-59C2B7E6518D}"/>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1054485" y="4432343"/>
            <a:ext cx="4495800" cy="3472906"/>
          </a:xfrm>
          <a:prstGeom prst="rect">
            <a:avLst/>
          </a:prstGeom>
        </p:spPr>
      </p:pic>
      <p:sp>
        <p:nvSpPr>
          <p:cNvPr id="4" name="TextBox 3">
            <a:extLst>
              <a:ext uri="{FF2B5EF4-FFF2-40B4-BE49-F238E27FC236}">
                <a16:creationId xmlns:a16="http://schemas.microsoft.com/office/drawing/2014/main" id="{2D1DD628-2CD6-CF2A-B03D-19DC7008C5C7}"/>
              </a:ext>
            </a:extLst>
          </p:cNvPr>
          <p:cNvSpPr txBox="1"/>
          <p:nvPr/>
        </p:nvSpPr>
        <p:spPr>
          <a:xfrm>
            <a:off x="8796842" y="7719733"/>
            <a:ext cx="9236764" cy="923330"/>
          </a:xfrm>
          <a:prstGeom prst="rect">
            <a:avLst/>
          </a:prstGeom>
          <a:noFill/>
        </p:spPr>
        <p:txBody>
          <a:bodyPr wrap="square">
            <a:spAutoFit/>
          </a:bodyPr>
          <a:lstStyle/>
          <a:p>
            <a:pPr marL="12065" marR="5080" algn="l">
              <a:lnSpc>
                <a:spcPct val="100099"/>
              </a:lnSpc>
              <a:spcBef>
                <a:spcPts val="95"/>
              </a:spcBef>
            </a:pPr>
            <a:r>
              <a:rPr lang="es-ES_tradnl" dirty="0">
                <a:solidFill>
                  <a:srgbClr val="56697C"/>
                </a:solidFill>
                <a:latin typeface="Roboto" panose="02000000000000000000" pitchFamily="2" charset="0"/>
              </a:rPr>
              <a:t>El mismo kg de tomate sale el doble de precio en Argentina, a comprar con un nivel adquisitivo 20 veces menor, que si se usase moneda social y tipos de cambio alternativos.</a:t>
            </a:r>
          </a:p>
        </p:txBody>
      </p:sp>
      <p:sp>
        <p:nvSpPr>
          <p:cNvPr id="7" name="object 5">
            <a:extLst>
              <a:ext uri="{FF2B5EF4-FFF2-40B4-BE49-F238E27FC236}">
                <a16:creationId xmlns:a16="http://schemas.microsoft.com/office/drawing/2014/main" id="{2B7FE413-E8E5-1493-B13D-AC0333BAD963}"/>
              </a:ext>
            </a:extLst>
          </p:cNvPr>
          <p:cNvSpPr/>
          <p:nvPr/>
        </p:nvSpPr>
        <p:spPr>
          <a:xfrm>
            <a:off x="9607550" y="7584794"/>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4149837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4107"/>
            <a:ext cx="18288000" cy="10286973"/>
          </a:xfrm>
          <a:prstGeom prst="rect">
            <a:avLst/>
          </a:prstGeom>
        </p:spPr>
      </p:pic>
      <p:sp>
        <p:nvSpPr>
          <p:cNvPr id="6" name="Title 5">
            <a:extLst>
              <a:ext uri="{FF2B5EF4-FFF2-40B4-BE49-F238E27FC236}">
                <a16:creationId xmlns:a16="http://schemas.microsoft.com/office/drawing/2014/main" id="{2E11182B-E204-07AD-BE5F-76DD43D63959}"/>
              </a:ext>
            </a:extLst>
          </p:cNvPr>
          <p:cNvSpPr>
            <a:spLocks noGrp="1"/>
          </p:cNvSpPr>
          <p:nvPr>
            <p:ph type="title"/>
          </p:nvPr>
        </p:nvSpPr>
        <p:spPr>
          <a:xfrm>
            <a:off x="1301750" y="273050"/>
            <a:ext cx="14388871" cy="746358"/>
          </a:xfrm>
        </p:spPr>
        <p:txBody>
          <a:bodyPr/>
          <a:lstStyle/>
          <a:p>
            <a:r>
              <a:rPr lang="es-ES_tradnl" dirty="0"/>
              <a:t>Tipos de Cambio – cotizaciones alternativas</a:t>
            </a:r>
          </a:p>
        </p:txBody>
      </p:sp>
      <p:pic>
        <p:nvPicPr>
          <p:cNvPr id="8" name="Picture 7">
            <a:extLst>
              <a:ext uri="{FF2B5EF4-FFF2-40B4-BE49-F238E27FC236}">
                <a16:creationId xmlns:a16="http://schemas.microsoft.com/office/drawing/2014/main" id="{DD2C4DB8-28DC-6F77-647C-8ACAB9152822}"/>
              </a:ext>
            </a:extLst>
          </p:cNvPr>
          <p:cNvPicPr>
            <a:picLocks noChangeAspect="1"/>
          </p:cNvPicPr>
          <p:nvPr/>
        </p:nvPicPr>
        <p:blipFill>
          <a:blip r:embed="rId3"/>
          <a:stretch>
            <a:fillRect/>
          </a:stretch>
        </p:blipFill>
        <p:spPr>
          <a:xfrm>
            <a:off x="844550" y="5321429"/>
            <a:ext cx="10364646" cy="3315163"/>
          </a:xfrm>
          <a:prstGeom prst="rect">
            <a:avLst/>
          </a:prstGeom>
        </p:spPr>
      </p:pic>
      <p:sp>
        <p:nvSpPr>
          <p:cNvPr id="10" name="TextBox 9">
            <a:extLst>
              <a:ext uri="{FF2B5EF4-FFF2-40B4-BE49-F238E27FC236}">
                <a16:creationId xmlns:a16="http://schemas.microsoft.com/office/drawing/2014/main" id="{051A7B0E-EE5B-9685-3B50-0ED87A6540D9}"/>
              </a:ext>
            </a:extLst>
          </p:cNvPr>
          <p:cNvSpPr txBox="1"/>
          <p:nvPr/>
        </p:nvSpPr>
        <p:spPr>
          <a:xfrm>
            <a:off x="838923" y="1398346"/>
            <a:ext cx="13793459" cy="4157548"/>
          </a:xfrm>
          <a:prstGeom prst="rect">
            <a:avLst/>
          </a:prstGeom>
          <a:noFill/>
        </p:spPr>
        <p:txBody>
          <a:bodyPr wrap="square">
            <a:spAutoFit/>
          </a:bodyPr>
          <a:lstStyle/>
          <a:p>
            <a:pPr marL="469265" marR="5080" indent="-457200" algn="l">
              <a:lnSpc>
                <a:spcPct val="100099"/>
              </a:lnSpc>
              <a:spcBef>
                <a:spcPts val="95"/>
              </a:spcBef>
              <a:buFont typeface="Arial" panose="020B0604020202020204" pitchFamily="34" charset="0"/>
              <a:buChar char="•"/>
            </a:pPr>
            <a:r>
              <a:rPr lang="es-ES_tradnl" sz="2000" spc="300" dirty="0">
                <a:solidFill>
                  <a:srgbClr val="FFFFFF"/>
                </a:solidFill>
                <a:latin typeface="Calibri"/>
                <a:cs typeface="Calibri"/>
              </a:rPr>
              <a:t>El uso de una moneda social en Argentina y en España, en el caso de ser canjeable, permitiría neutralizar la excesiva plusvalía inequitativa por el mismo trabajo, con solo delimitar un tipo de cambio, por ejemplo:</a:t>
            </a:r>
          </a:p>
          <a:p>
            <a:pPr marL="469265" marR="5080" indent="-457200" algn="l">
              <a:lnSpc>
                <a:spcPct val="100099"/>
              </a:lnSpc>
              <a:spcBef>
                <a:spcPts val="95"/>
              </a:spcBef>
              <a:buFont typeface="Arial" panose="020B0604020202020204" pitchFamily="34" charset="0"/>
              <a:buChar char="•"/>
            </a:pPr>
            <a:r>
              <a:rPr lang="es-ES_tradnl" sz="2000" spc="300" dirty="0">
                <a:solidFill>
                  <a:srgbClr val="FFFFFF"/>
                </a:solidFill>
                <a:latin typeface="Calibri"/>
                <a:cs typeface="Calibri"/>
              </a:rPr>
              <a:t>BELA “Alegrías” (Arg.) = 1$  =&gt; 1 hora de sesión de Yoga Facial = 300 Alegrías. 1 Alegría= 0,06 </a:t>
            </a:r>
            <a:r>
              <a:rPr lang="es-ES_tradnl" sz="2000" spc="300" dirty="0" err="1">
                <a:solidFill>
                  <a:srgbClr val="FFFFFF"/>
                </a:solidFill>
                <a:latin typeface="Calibri"/>
                <a:cs typeface="Calibri"/>
              </a:rPr>
              <a:t>ECOs</a:t>
            </a:r>
            <a:r>
              <a:rPr lang="es-ES_tradnl" sz="2000" spc="300" dirty="0">
                <a:solidFill>
                  <a:srgbClr val="FFFFFF"/>
                </a:solidFill>
                <a:latin typeface="Calibri"/>
                <a:cs typeface="Calibri"/>
              </a:rPr>
              <a:t> (tabla CES) por lo que la sesión equivale a 18 €/h</a:t>
            </a:r>
          </a:p>
          <a:p>
            <a:pPr marL="469265" marR="5080" indent="-457200" algn="l">
              <a:lnSpc>
                <a:spcPct val="100099"/>
              </a:lnSpc>
              <a:spcBef>
                <a:spcPts val="95"/>
              </a:spcBef>
              <a:buFont typeface="Arial" panose="020B0604020202020204" pitchFamily="34" charset="0"/>
              <a:buChar char="•"/>
            </a:pPr>
            <a:r>
              <a:rPr lang="es-ES_tradnl" sz="2000" spc="300" dirty="0">
                <a:solidFill>
                  <a:srgbClr val="FFFFFF"/>
                </a:solidFill>
                <a:latin typeface="Calibri"/>
                <a:cs typeface="Calibri"/>
              </a:rPr>
              <a:t>ECOS (Esp.) = 1€ =&gt; 1 hora de sesión de masaje Cráneo-sacral = 15 ECOS = 15 € (precio/salario equivalente, apenas una décima mas en Arg.)</a:t>
            </a:r>
          </a:p>
          <a:p>
            <a:pPr marL="469265" marR="5080" indent="-457200" algn="l">
              <a:lnSpc>
                <a:spcPct val="100099"/>
              </a:lnSpc>
              <a:spcBef>
                <a:spcPts val="95"/>
              </a:spcBef>
              <a:buFont typeface="Arial" panose="020B0604020202020204" pitchFamily="34" charset="0"/>
              <a:buChar char="•"/>
            </a:pPr>
            <a:r>
              <a:rPr lang="es-ES_tradnl" sz="2000" spc="300" dirty="0">
                <a:solidFill>
                  <a:srgbClr val="FFFFFF"/>
                </a:solidFill>
                <a:latin typeface="Calibri"/>
                <a:cs typeface="Calibri"/>
              </a:rPr>
              <a:t>Si a lo anterior, lo equiparamos usando Tipo de Cambio Oficial FIAT, la sesión (18 €) corresponde a $27.000/h usando monedas y tipos de cambio oficiales.</a:t>
            </a:r>
          </a:p>
          <a:p>
            <a:pPr marL="469265" marR="5080" indent="-457200" algn="l">
              <a:lnSpc>
                <a:spcPct val="100099"/>
              </a:lnSpc>
              <a:spcBef>
                <a:spcPts val="95"/>
              </a:spcBef>
              <a:buFont typeface="Arial" panose="020B0604020202020204" pitchFamily="34" charset="0"/>
              <a:buChar char="•"/>
            </a:pPr>
            <a:r>
              <a:rPr lang="es-ES_tradnl" sz="2000" spc="300" dirty="0">
                <a:solidFill>
                  <a:srgbClr val="FFFFFF"/>
                </a:solidFill>
                <a:latin typeface="Calibri"/>
                <a:cs typeface="Calibri"/>
              </a:rPr>
              <a:t>Del contraste se deduce que el salario mínimo oficial (SMV) de $1.340/h, precio por el mismo trabajo terapéutico, resulta peor pago en moneda FIAT (20x veces menos) que en moneda social, aumentando así la desigualdad de los prosumidores.</a:t>
            </a:r>
          </a:p>
          <a:p>
            <a:pPr marL="469265" marR="5080" indent="-457200" algn="l">
              <a:lnSpc>
                <a:spcPct val="100099"/>
              </a:lnSpc>
              <a:spcBef>
                <a:spcPts val="95"/>
              </a:spcBef>
              <a:buFont typeface="Arial" panose="020B0604020202020204" pitchFamily="34" charset="0"/>
              <a:buChar char="•"/>
            </a:pPr>
            <a:endParaRPr lang="es-ES_tradnl" sz="2000" spc="300" dirty="0">
              <a:solidFill>
                <a:srgbClr val="FFFFFF"/>
              </a:solidFill>
              <a:latin typeface="Calibri"/>
              <a:cs typeface="Calibri"/>
            </a:endParaRPr>
          </a:p>
        </p:txBody>
      </p:sp>
      <p:sp>
        <p:nvSpPr>
          <p:cNvPr id="13" name="TextBox 12">
            <a:extLst>
              <a:ext uri="{FF2B5EF4-FFF2-40B4-BE49-F238E27FC236}">
                <a16:creationId xmlns:a16="http://schemas.microsoft.com/office/drawing/2014/main" id="{912BD1A8-7C82-7CA1-EBA9-223BD40EED68}"/>
              </a:ext>
            </a:extLst>
          </p:cNvPr>
          <p:cNvSpPr txBox="1"/>
          <p:nvPr/>
        </p:nvSpPr>
        <p:spPr>
          <a:xfrm>
            <a:off x="1896232" y="9046593"/>
            <a:ext cx="9998764" cy="923330"/>
          </a:xfrm>
          <a:prstGeom prst="rect">
            <a:avLst/>
          </a:prstGeom>
          <a:noFill/>
        </p:spPr>
        <p:txBody>
          <a:bodyPr wrap="square">
            <a:spAutoFit/>
          </a:bodyPr>
          <a:lstStyle/>
          <a:p>
            <a:r>
              <a:rPr lang="es-ES_tradnl" b="0" i="0" dirty="0">
                <a:solidFill>
                  <a:srgbClr val="56697C"/>
                </a:solidFill>
                <a:effectLst/>
                <a:latin typeface="Roboto" panose="02000000000000000000" pitchFamily="2" charset="0"/>
              </a:rPr>
              <a:t>E l supuesto simplificador es que la sesión de masaje es equivalente en duración, contenido y calidad, en ambos países. También el SMV es tomado como referencia como salario de un jornalero tanto como de un masajista.</a:t>
            </a:r>
            <a:endParaRPr lang="es-ES_tradnl" dirty="0"/>
          </a:p>
        </p:txBody>
      </p:sp>
      <p:sp>
        <p:nvSpPr>
          <p:cNvPr id="15" name="object 5">
            <a:extLst>
              <a:ext uri="{FF2B5EF4-FFF2-40B4-BE49-F238E27FC236}">
                <a16:creationId xmlns:a16="http://schemas.microsoft.com/office/drawing/2014/main" id="{19DB361B-7E9B-BDC2-2B70-8E089A1EFFC5}"/>
              </a:ext>
            </a:extLst>
          </p:cNvPr>
          <p:cNvSpPr/>
          <p:nvPr/>
        </p:nvSpPr>
        <p:spPr>
          <a:xfrm>
            <a:off x="838923" y="8872779"/>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3868792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4" cstate="print"/>
          <a:stretch>
            <a:fillRect/>
          </a:stretch>
        </p:blipFill>
        <p:spPr>
          <a:xfrm>
            <a:off x="0" y="3"/>
            <a:ext cx="18288000" cy="10286974"/>
          </a:xfrm>
          <a:prstGeom prst="rect">
            <a:avLst/>
          </a:prstGeom>
        </p:spPr>
      </p:pic>
      <p:sp>
        <p:nvSpPr>
          <p:cNvPr id="3" name="object 3"/>
          <p:cNvSpPr txBox="1">
            <a:spLocks noGrp="1"/>
          </p:cNvSpPr>
          <p:nvPr>
            <p:ph type="title"/>
          </p:nvPr>
        </p:nvSpPr>
        <p:spPr>
          <a:xfrm>
            <a:off x="8388350" y="425450"/>
            <a:ext cx="8382000" cy="566822"/>
          </a:xfrm>
          <a:prstGeom prst="rect">
            <a:avLst/>
          </a:prstGeom>
        </p:spPr>
        <p:txBody>
          <a:bodyPr vert="horz" wrap="square" lIns="0" tIns="12700" rIns="0" bIns="0" rtlCol="0">
            <a:spAutoFit/>
          </a:bodyPr>
          <a:lstStyle/>
          <a:p>
            <a:pPr marL="12700">
              <a:lnSpc>
                <a:spcPct val="100000"/>
              </a:lnSpc>
              <a:spcBef>
                <a:spcPts val="100"/>
              </a:spcBef>
            </a:pPr>
            <a:r>
              <a:rPr lang="es-ES_tradnl" sz="3600" spc="470" dirty="0"/>
              <a:t>Usos de las monedas sociales</a:t>
            </a:r>
            <a:endParaRPr sz="3600" dirty="0"/>
          </a:p>
        </p:txBody>
      </p:sp>
      <p:sp>
        <p:nvSpPr>
          <p:cNvPr id="5" name="object 4">
            <a:extLst>
              <a:ext uri="{FF2B5EF4-FFF2-40B4-BE49-F238E27FC236}">
                <a16:creationId xmlns:a16="http://schemas.microsoft.com/office/drawing/2014/main" id="{834A99A2-A338-266E-3E6F-ACD88AE3ABA3}"/>
              </a:ext>
            </a:extLst>
          </p:cNvPr>
          <p:cNvSpPr txBox="1"/>
          <p:nvPr/>
        </p:nvSpPr>
        <p:spPr>
          <a:xfrm>
            <a:off x="8388350" y="1873250"/>
            <a:ext cx="9525000" cy="2553776"/>
          </a:xfrm>
          <a:prstGeom prst="rect">
            <a:avLst/>
          </a:prstGeom>
        </p:spPr>
        <p:txBody>
          <a:bodyPr vert="horz" wrap="square" lIns="0" tIns="12700" rIns="0" bIns="0" rtlCol="0">
            <a:spAutoFit/>
          </a:bodyPr>
          <a:lstStyle/>
          <a:p>
            <a:pPr marL="12700" marR="5080" indent="-635" algn="just">
              <a:lnSpc>
                <a:spcPct val="101299"/>
              </a:lnSpc>
              <a:spcBef>
                <a:spcPts val="100"/>
              </a:spcBef>
            </a:pPr>
            <a:r>
              <a:rPr lang="es-ES_tradnl" sz="2000" spc="240" dirty="0">
                <a:solidFill>
                  <a:srgbClr val="FFFFFF"/>
                </a:solidFill>
                <a:latin typeface="Calibri"/>
                <a:cs typeface="Calibri"/>
              </a:rPr>
              <a:t>-Compra alimentos y vestimenta en mercadillos de cercanía y de tipo ecológico.</a:t>
            </a:r>
          </a:p>
          <a:p>
            <a:pPr marL="12700" marR="5080" indent="-635" algn="just">
              <a:lnSpc>
                <a:spcPct val="101299"/>
              </a:lnSpc>
              <a:spcBef>
                <a:spcPts val="100"/>
              </a:spcBef>
            </a:pPr>
            <a:r>
              <a:rPr lang="es-ES_tradnl" sz="2000" spc="240" dirty="0">
                <a:solidFill>
                  <a:srgbClr val="FFFFFF"/>
                </a:solidFill>
                <a:latin typeface="Calibri"/>
                <a:cs typeface="Calibri"/>
              </a:rPr>
              <a:t>-Pagar cursos y talleres…</a:t>
            </a:r>
          </a:p>
          <a:p>
            <a:pPr marL="12700" marR="5080" indent="-635" algn="just">
              <a:lnSpc>
                <a:spcPct val="101299"/>
              </a:lnSpc>
              <a:spcBef>
                <a:spcPts val="100"/>
              </a:spcBef>
            </a:pPr>
            <a:r>
              <a:rPr lang="es-ES_tradnl" sz="2000" spc="240" dirty="0">
                <a:solidFill>
                  <a:srgbClr val="FFFFFF"/>
                </a:solidFill>
                <a:latin typeface="Calibri"/>
                <a:cs typeface="Calibri"/>
              </a:rPr>
              <a:t>-Pagar terapias alternativas, reiki, danzaterapia, acupuntura, meditación, yoga…</a:t>
            </a:r>
          </a:p>
          <a:p>
            <a:pPr marL="12700" marR="5080" indent="-635" algn="just">
              <a:lnSpc>
                <a:spcPct val="101299"/>
              </a:lnSpc>
              <a:spcBef>
                <a:spcPts val="100"/>
              </a:spcBef>
            </a:pPr>
            <a:r>
              <a:rPr lang="es-ES_tradnl" sz="2000" spc="240" dirty="0">
                <a:solidFill>
                  <a:srgbClr val="FFFFFF"/>
                </a:solidFill>
                <a:latin typeface="Calibri"/>
                <a:cs typeface="Calibri"/>
              </a:rPr>
              <a:t>-Gastos de ocio, entretenimiento, turismo, hospedaje, gastronomía…</a:t>
            </a:r>
          </a:p>
          <a:p>
            <a:pPr marL="12700" marR="5080" indent="-635" algn="just">
              <a:lnSpc>
                <a:spcPct val="101299"/>
              </a:lnSpc>
              <a:spcBef>
                <a:spcPts val="100"/>
              </a:spcBef>
            </a:pPr>
            <a:endParaRPr lang="es-ES_tradnl" sz="2000" spc="240" dirty="0">
              <a:solidFill>
                <a:srgbClr val="FFFFFF"/>
              </a:solidFill>
              <a:latin typeface="Calibri"/>
              <a:cs typeface="Calibri"/>
            </a:endParaRPr>
          </a:p>
          <a:p>
            <a:pPr marL="12700" marR="5080" indent="-635" algn="just">
              <a:lnSpc>
                <a:spcPct val="101299"/>
              </a:lnSpc>
              <a:spcBef>
                <a:spcPts val="100"/>
              </a:spcBef>
            </a:pPr>
            <a:endParaRPr sz="2000" dirty="0">
              <a:latin typeface="Calibri"/>
              <a:cs typeface="Calibri"/>
            </a:endParaRPr>
          </a:p>
        </p:txBody>
      </p:sp>
      <p:sp>
        <p:nvSpPr>
          <p:cNvPr id="7" name="TextBox 6">
            <a:extLst>
              <a:ext uri="{FF2B5EF4-FFF2-40B4-BE49-F238E27FC236}">
                <a16:creationId xmlns:a16="http://schemas.microsoft.com/office/drawing/2014/main" id="{B98838DA-EE13-7F34-9B1A-625A123A74FA}"/>
              </a:ext>
            </a:extLst>
          </p:cNvPr>
          <p:cNvSpPr txBox="1"/>
          <p:nvPr/>
        </p:nvSpPr>
        <p:spPr>
          <a:xfrm>
            <a:off x="10674350" y="992272"/>
            <a:ext cx="9236764" cy="369332"/>
          </a:xfrm>
          <a:prstGeom prst="rect">
            <a:avLst/>
          </a:prstGeom>
          <a:noFill/>
        </p:spPr>
        <p:txBody>
          <a:bodyPr wrap="square">
            <a:spAutoFit/>
          </a:bodyPr>
          <a:lstStyle/>
          <a:p>
            <a:r>
              <a:rPr lang="es-ES_tradnl" b="0" i="1" dirty="0">
                <a:solidFill>
                  <a:srgbClr val="56697C"/>
                </a:solidFill>
                <a:effectLst/>
                <a:latin typeface="Roboto" panose="02000000000000000000" pitchFamily="2" charset="0"/>
              </a:rPr>
              <a:t>dinero social por intercambio, permuta o trueque de mercancías/servicios</a:t>
            </a:r>
            <a:endParaRPr lang="es-ES_tradnl" dirty="0"/>
          </a:p>
        </p:txBody>
      </p:sp>
      <p:sp>
        <p:nvSpPr>
          <p:cNvPr id="9" name="TextBox 8">
            <a:extLst>
              <a:ext uri="{FF2B5EF4-FFF2-40B4-BE49-F238E27FC236}">
                <a16:creationId xmlns:a16="http://schemas.microsoft.com/office/drawing/2014/main" id="{2D1432A3-7C94-D255-A946-6738CAEF909E}"/>
              </a:ext>
            </a:extLst>
          </p:cNvPr>
          <p:cNvSpPr txBox="1"/>
          <p:nvPr/>
        </p:nvSpPr>
        <p:spPr>
          <a:xfrm>
            <a:off x="8417891" y="9307428"/>
            <a:ext cx="9998764" cy="646331"/>
          </a:xfrm>
          <a:prstGeom prst="rect">
            <a:avLst/>
          </a:prstGeom>
          <a:noFill/>
        </p:spPr>
        <p:txBody>
          <a:bodyPr wrap="square">
            <a:spAutoFit/>
          </a:bodyPr>
          <a:lstStyle/>
          <a:p>
            <a:r>
              <a:rPr lang="es-ES_tradnl" b="0" i="0" dirty="0">
                <a:solidFill>
                  <a:srgbClr val="56697C"/>
                </a:solidFill>
                <a:effectLst/>
                <a:latin typeface="Roboto" panose="02000000000000000000" pitchFamily="2" charset="0"/>
              </a:rPr>
              <a:t>Hoy en día existen, en todo el mundo, 165 monedas diferentes. De ellas solo once son divisas convertibles, que son aceptadas universalmente y que cotizan en el mercado de divisas</a:t>
            </a:r>
            <a:endParaRPr lang="es-ES_tradnl" dirty="0"/>
          </a:p>
        </p:txBody>
      </p:sp>
      <p:sp>
        <p:nvSpPr>
          <p:cNvPr id="4" name="object 4">
            <a:extLst>
              <a:ext uri="{FF2B5EF4-FFF2-40B4-BE49-F238E27FC236}">
                <a16:creationId xmlns:a16="http://schemas.microsoft.com/office/drawing/2014/main" id="{02820ECA-5130-99D1-A7A7-EC5CDBAFAF66}"/>
              </a:ext>
            </a:extLst>
          </p:cNvPr>
          <p:cNvSpPr txBox="1"/>
          <p:nvPr/>
        </p:nvSpPr>
        <p:spPr>
          <a:xfrm>
            <a:off x="8388350" y="4079877"/>
            <a:ext cx="9525000" cy="5675143"/>
          </a:xfrm>
          <a:prstGeom prst="rect">
            <a:avLst/>
          </a:prstGeom>
        </p:spPr>
        <p:txBody>
          <a:bodyPr vert="horz" wrap="square" lIns="0" tIns="12700" rIns="0" bIns="0" rtlCol="0">
            <a:spAutoFit/>
          </a:bodyPr>
          <a:lstStyle/>
          <a:p>
            <a:pPr marL="12700" marR="5080" indent="-635" algn="just">
              <a:lnSpc>
                <a:spcPct val="101299"/>
              </a:lnSpc>
              <a:spcBef>
                <a:spcPts val="100"/>
              </a:spcBef>
            </a:pPr>
            <a:r>
              <a:rPr lang="es-ES_tradnl" sz="2000" spc="240" dirty="0">
                <a:solidFill>
                  <a:srgbClr val="FFFFFF"/>
                </a:solidFill>
                <a:latin typeface="Calibri"/>
                <a:cs typeface="Calibri"/>
              </a:rPr>
              <a:t>IMPEDIMENTOS, PROBLEMAS y TABÚES para AMPLIAR y DEMOCRATIZAR su base social:</a:t>
            </a:r>
          </a:p>
          <a:p>
            <a:pPr marL="12700" marR="5080" indent="-635" algn="just">
              <a:lnSpc>
                <a:spcPct val="101299"/>
              </a:lnSpc>
              <a:spcBef>
                <a:spcPts val="100"/>
              </a:spcBef>
            </a:pPr>
            <a:r>
              <a:rPr lang="es-ES_tradnl" sz="2000" spc="240" dirty="0">
                <a:solidFill>
                  <a:srgbClr val="FFFFFF"/>
                </a:solidFill>
                <a:latin typeface="Calibri"/>
                <a:cs typeface="Calibri"/>
              </a:rPr>
              <a:t>-Altas barreras de entrada al uso de monedas sociales en mercados FIAT</a:t>
            </a:r>
          </a:p>
          <a:p>
            <a:pPr marL="12700" marR="5080" indent="-635" algn="just">
              <a:lnSpc>
                <a:spcPct val="101299"/>
              </a:lnSpc>
              <a:spcBef>
                <a:spcPts val="100"/>
              </a:spcBef>
            </a:pPr>
            <a:r>
              <a:rPr lang="es-ES_tradnl" sz="2000" spc="240" dirty="0">
                <a:solidFill>
                  <a:srgbClr val="FFFFFF"/>
                </a:solidFill>
                <a:latin typeface="Calibri"/>
                <a:cs typeface="Calibri"/>
              </a:rPr>
              <a:t>-Aún distante de lograr una masa crítica de usuarios necesaria para popularizar y democratizar su uso.</a:t>
            </a:r>
          </a:p>
          <a:p>
            <a:pPr marL="12700" marR="5080" indent="-635" algn="just">
              <a:lnSpc>
                <a:spcPct val="101299"/>
              </a:lnSpc>
              <a:spcBef>
                <a:spcPts val="100"/>
              </a:spcBef>
            </a:pPr>
            <a:r>
              <a:rPr lang="es-ES_tradnl" sz="2000" spc="240" dirty="0">
                <a:solidFill>
                  <a:srgbClr val="FFFFFF"/>
                </a:solidFill>
                <a:latin typeface="Calibri"/>
                <a:cs typeface="Calibri"/>
              </a:rPr>
              <a:t>-Paroxismo ideológico  y </a:t>
            </a:r>
            <a:r>
              <a:rPr lang="es-ES_tradnl" sz="2000" spc="240" dirty="0" err="1">
                <a:solidFill>
                  <a:srgbClr val="FFFFFF"/>
                </a:solidFill>
                <a:latin typeface="Calibri"/>
                <a:cs typeface="Calibri"/>
              </a:rPr>
              <a:t>eurofobia</a:t>
            </a:r>
            <a:r>
              <a:rPr lang="es-ES_tradnl" sz="2000" spc="240" dirty="0">
                <a:solidFill>
                  <a:srgbClr val="FFFFFF"/>
                </a:solidFill>
                <a:latin typeface="Calibri"/>
                <a:cs typeface="Calibri"/>
              </a:rPr>
              <a:t> enardecida contra la moneda euro y su sistema ‘</a:t>
            </a:r>
            <a:r>
              <a:rPr lang="es-ES_tradnl" sz="2000" spc="240" dirty="0" err="1">
                <a:solidFill>
                  <a:srgbClr val="FFFFFF"/>
                </a:solidFill>
                <a:latin typeface="Calibri"/>
                <a:cs typeface="Calibri"/>
              </a:rPr>
              <a:t>matrix</a:t>
            </a:r>
            <a:r>
              <a:rPr lang="es-ES_tradnl" sz="2000" spc="240" dirty="0">
                <a:solidFill>
                  <a:srgbClr val="FFFFFF"/>
                </a:solidFill>
                <a:latin typeface="Calibri"/>
                <a:cs typeface="Calibri"/>
              </a:rPr>
              <a:t>’ (desde anarquismo utópico, antifascismo y trotskismo hasta </a:t>
            </a:r>
            <a:r>
              <a:rPr lang="es-ES_tradnl" sz="2000" spc="240" dirty="0" err="1">
                <a:solidFill>
                  <a:srgbClr val="FFFFFF"/>
                </a:solidFill>
                <a:latin typeface="Calibri"/>
                <a:cs typeface="Calibri"/>
              </a:rPr>
              <a:t>neorurales</a:t>
            </a:r>
            <a:r>
              <a:rPr lang="es-ES_tradnl" sz="2000" spc="240" dirty="0">
                <a:solidFill>
                  <a:srgbClr val="FFFFFF"/>
                </a:solidFill>
                <a:latin typeface="Calibri"/>
                <a:cs typeface="Calibri"/>
              </a:rPr>
              <a:t> </a:t>
            </a:r>
            <a:r>
              <a:rPr lang="es-ES_tradnl" sz="2000" spc="240" dirty="0" err="1">
                <a:solidFill>
                  <a:srgbClr val="FFFFFF"/>
                </a:solidFill>
                <a:latin typeface="Calibri"/>
                <a:cs typeface="Calibri"/>
              </a:rPr>
              <a:t>conspiranoia</a:t>
            </a:r>
            <a:r>
              <a:rPr lang="es-ES_tradnl" sz="2000" spc="240" dirty="0">
                <a:solidFill>
                  <a:srgbClr val="FFFFFF"/>
                </a:solidFill>
                <a:latin typeface="Calibri"/>
                <a:cs typeface="Calibri"/>
              </a:rPr>
              <a:t>, </a:t>
            </a:r>
            <a:r>
              <a:rPr lang="es-ES_tradnl" sz="2000" spc="240" dirty="0" err="1">
                <a:solidFill>
                  <a:srgbClr val="FFFFFF"/>
                </a:solidFill>
                <a:latin typeface="Calibri"/>
                <a:cs typeface="Calibri"/>
              </a:rPr>
              <a:t>antiantivacunas</a:t>
            </a:r>
            <a:r>
              <a:rPr lang="es-ES_tradnl" sz="2000" spc="240" dirty="0">
                <a:solidFill>
                  <a:srgbClr val="FFFFFF"/>
                </a:solidFill>
                <a:latin typeface="Calibri"/>
                <a:cs typeface="Calibri"/>
              </a:rPr>
              <a:t>, </a:t>
            </a:r>
            <a:r>
              <a:rPr lang="es-ES_tradnl" sz="2000" spc="240" dirty="0" err="1">
                <a:solidFill>
                  <a:srgbClr val="FFFFFF"/>
                </a:solidFill>
                <a:latin typeface="Calibri"/>
                <a:cs typeface="Calibri"/>
              </a:rPr>
              <a:t>antiagendistas</a:t>
            </a:r>
            <a:r>
              <a:rPr lang="es-ES_tradnl" sz="2000" spc="240" dirty="0">
                <a:solidFill>
                  <a:srgbClr val="FFFFFF"/>
                </a:solidFill>
                <a:latin typeface="Calibri"/>
                <a:cs typeface="Calibri"/>
              </a:rPr>
              <a:t> y espiritualidad del despertar de la conciencia).</a:t>
            </a:r>
          </a:p>
          <a:p>
            <a:pPr marL="12700" marR="5080" indent="-635" algn="just">
              <a:lnSpc>
                <a:spcPct val="101299"/>
              </a:lnSpc>
              <a:spcBef>
                <a:spcPts val="100"/>
              </a:spcBef>
            </a:pPr>
            <a:r>
              <a:rPr lang="es-ES_tradnl" sz="2000" spc="240" dirty="0">
                <a:solidFill>
                  <a:srgbClr val="FFFFFF"/>
                </a:solidFill>
                <a:latin typeface="Calibri"/>
                <a:cs typeface="Calibri"/>
              </a:rPr>
              <a:t>-Frustración de usuarios con poca actividad, </a:t>
            </a:r>
            <a:r>
              <a:rPr lang="es-ES_tradnl" sz="2000" spc="240" dirty="0" err="1">
                <a:solidFill>
                  <a:srgbClr val="FFFFFF"/>
                </a:solidFill>
                <a:latin typeface="Calibri"/>
                <a:cs typeface="Calibri"/>
              </a:rPr>
              <a:t>eurodependientes</a:t>
            </a:r>
            <a:r>
              <a:rPr lang="es-ES_tradnl" sz="2000" spc="240" dirty="0">
                <a:solidFill>
                  <a:srgbClr val="FFFFFF"/>
                </a:solidFill>
                <a:latin typeface="Calibri"/>
                <a:cs typeface="Calibri"/>
              </a:rPr>
              <a:t> o desinterés creciente por falta de alternativas en la compra, venta y/o canje de divisas entre redes.</a:t>
            </a:r>
          </a:p>
          <a:p>
            <a:pPr marL="12700" marR="5080" indent="-635" algn="just">
              <a:lnSpc>
                <a:spcPct val="101299"/>
              </a:lnSpc>
              <a:spcBef>
                <a:spcPts val="100"/>
              </a:spcBef>
            </a:pPr>
            <a:r>
              <a:rPr lang="es-ES_tradnl" sz="2000" spc="240" dirty="0">
                <a:solidFill>
                  <a:srgbClr val="FFFFFF"/>
                </a:solidFill>
                <a:latin typeface="Calibri"/>
                <a:cs typeface="Calibri"/>
              </a:rPr>
              <a:t>-Endogamia comercial y restricciones a la apertura e intercambio a otras redes y monedas, que conlleva estancamiento por consanguinidad (le dicen los genetistas) o totemismo de clan (le dicen los freudianos).</a:t>
            </a:r>
          </a:p>
          <a:p>
            <a:pPr marL="12700" marR="5080" indent="-635" algn="just">
              <a:lnSpc>
                <a:spcPct val="101299"/>
              </a:lnSpc>
              <a:spcBef>
                <a:spcPts val="100"/>
              </a:spcBef>
            </a:pPr>
            <a:endParaRPr sz="2000" dirty="0">
              <a:latin typeface="Calibri"/>
              <a:cs typeface="Calibri"/>
            </a:endParaRPr>
          </a:p>
        </p:txBody>
      </p:sp>
      <p:pic>
        <p:nvPicPr>
          <p:cNvPr id="6" name="object 2">
            <a:extLst>
              <a:ext uri="{FF2B5EF4-FFF2-40B4-BE49-F238E27FC236}">
                <a16:creationId xmlns:a16="http://schemas.microsoft.com/office/drawing/2014/main" id="{B37B7A62-F1DB-B310-02DD-D047A9EFD7FD}"/>
              </a:ext>
            </a:extLst>
          </p:cNvPr>
          <p:cNvPicPr/>
          <p:nvPr/>
        </p:nvPicPr>
        <p:blipFill>
          <a:blip r:embed="rId5" cstate="print"/>
          <a:stretch>
            <a:fillRect/>
          </a:stretch>
        </p:blipFill>
        <p:spPr>
          <a:xfrm>
            <a:off x="55769" y="12723"/>
            <a:ext cx="18288000" cy="10287000"/>
          </a:xfrm>
          <a:prstGeom prst="rect">
            <a:avLst/>
          </a:prstGeom>
        </p:spPr>
      </p:pic>
      <p:sp>
        <p:nvSpPr>
          <p:cNvPr id="8" name="object 3">
            <a:extLst>
              <a:ext uri="{FF2B5EF4-FFF2-40B4-BE49-F238E27FC236}">
                <a16:creationId xmlns:a16="http://schemas.microsoft.com/office/drawing/2014/main" id="{43CD7BF4-C818-3CA6-A295-23FAFD6F71CB}"/>
              </a:ext>
            </a:extLst>
          </p:cNvPr>
          <p:cNvSpPr txBox="1">
            <a:spLocks/>
          </p:cNvSpPr>
          <p:nvPr/>
        </p:nvSpPr>
        <p:spPr>
          <a:xfrm>
            <a:off x="311150" y="240908"/>
            <a:ext cx="8382000" cy="1674817"/>
          </a:xfrm>
          <a:prstGeom prst="rect">
            <a:avLst/>
          </a:prstGeom>
        </p:spPr>
        <p:txBody>
          <a:bodyPr vert="horz" wrap="square" lIns="0" tIns="12700" rIns="0" bIns="0" rtlCol="0">
            <a:spAutoFit/>
          </a:bodyPr>
          <a:lstStyle>
            <a:lvl1pPr>
              <a:defRPr sz="4850" b="1" i="0">
                <a:solidFill>
                  <a:srgbClr val="FFAB40"/>
                </a:solidFill>
                <a:latin typeface="Calibri"/>
                <a:ea typeface="+mj-ea"/>
                <a:cs typeface="Calibri"/>
              </a:defRPr>
            </a:lvl1pPr>
          </a:lstStyle>
          <a:p>
            <a:pPr marL="12700">
              <a:spcBef>
                <a:spcPts val="100"/>
              </a:spcBef>
            </a:pPr>
            <a:r>
              <a:rPr lang="es-ES_tradnl" sz="3600" spc="470" dirty="0"/>
              <a:t>Un caso de canje de monedas sociales y monedas FIAT</a:t>
            </a:r>
            <a:br>
              <a:rPr lang="es-ES_tradnl" sz="3600" spc="470" dirty="0"/>
            </a:br>
            <a:endParaRPr lang="es-ES_tradnl" sz="3600" spc="470" dirty="0"/>
          </a:p>
        </p:txBody>
      </p:sp>
      <p:sp>
        <p:nvSpPr>
          <p:cNvPr id="10" name="object 4">
            <a:extLst>
              <a:ext uri="{FF2B5EF4-FFF2-40B4-BE49-F238E27FC236}">
                <a16:creationId xmlns:a16="http://schemas.microsoft.com/office/drawing/2014/main" id="{6368B74E-A781-3BD5-9245-A90F873F996B}"/>
              </a:ext>
            </a:extLst>
          </p:cNvPr>
          <p:cNvSpPr txBox="1"/>
          <p:nvPr/>
        </p:nvSpPr>
        <p:spPr>
          <a:xfrm>
            <a:off x="9473374" y="1759389"/>
            <a:ext cx="8439976" cy="3162661"/>
          </a:xfrm>
          <a:prstGeom prst="rect">
            <a:avLst/>
          </a:prstGeom>
        </p:spPr>
        <p:txBody>
          <a:bodyPr vert="horz" wrap="square" lIns="0" tIns="12700" rIns="0" bIns="0" rtlCol="0">
            <a:spAutoFit/>
          </a:bodyPr>
          <a:lstStyle/>
          <a:p>
            <a:pPr marL="12700" marR="5080" indent="-635" algn="just">
              <a:lnSpc>
                <a:spcPct val="101299"/>
              </a:lnSpc>
              <a:spcBef>
                <a:spcPts val="100"/>
              </a:spcBef>
            </a:pPr>
            <a:r>
              <a:rPr lang="es-ES_tradnl" sz="2000" spc="240" dirty="0">
                <a:solidFill>
                  <a:srgbClr val="FFFFFF"/>
                </a:solidFill>
                <a:latin typeface="Calibri"/>
                <a:cs typeface="Calibri"/>
              </a:rPr>
              <a:t>-El escenario requiere tres personas en un mercadillo, Juan, Pablo y María. </a:t>
            </a:r>
          </a:p>
          <a:p>
            <a:pPr marL="12700" marR="5080" indent="-635" algn="just">
              <a:lnSpc>
                <a:spcPct val="101299"/>
              </a:lnSpc>
              <a:spcBef>
                <a:spcPts val="100"/>
              </a:spcBef>
            </a:pPr>
            <a:r>
              <a:rPr lang="es-ES_tradnl" sz="2000" spc="240" dirty="0">
                <a:solidFill>
                  <a:srgbClr val="FFFFFF"/>
                </a:solidFill>
                <a:latin typeface="Calibri"/>
                <a:cs typeface="Calibri"/>
              </a:rPr>
              <a:t>-Juan vende fruta y tiene una billetera moneda G1 con saldo deudor -5. Actúa como caja de cambio.</a:t>
            </a:r>
          </a:p>
          <a:p>
            <a:pPr marL="12700" marR="5080" indent="-635" algn="just">
              <a:lnSpc>
                <a:spcPct val="101299"/>
              </a:lnSpc>
              <a:spcBef>
                <a:spcPts val="100"/>
              </a:spcBef>
            </a:pPr>
            <a:r>
              <a:rPr lang="es-ES_tradnl" sz="2000" spc="240" dirty="0">
                <a:solidFill>
                  <a:srgbClr val="FFFFFF"/>
                </a:solidFill>
                <a:latin typeface="Calibri"/>
                <a:cs typeface="Calibri"/>
              </a:rPr>
              <a:t>-Pablo es comprador y tiene una billetera moneda G1, con saldo acreedor +100.</a:t>
            </a:r>
          </a:p>
          <a:p>
            <a:pPr marL="12700" marR="5080" indent="-635" algn="just">
              <a:lnSpc>
                <a:spcPct val="101299"/>
              </a:lnSpc>
              <a:spcBef>
                <a:spcPts val="100"/>
              </a:spcBef>
            </a:pPr>
            <a:r>
              <a:rPr lang="es-ES_tradnl" sz="2000" spc="240" dirty="0">
                <a:solidFill>
                  <a:srgbClr val="FFFFFF"/>
                </a:solidFill>
                <a:latin typeface="Calibri"/>
                <a:cs typeface="Calibri"/>
              </a:rPr>
              <a:t>-María es compradora potencial y tiene una billetera moneda G1, con saldo deudor de -100, siendo el máximo posible. Tiene euros (€) que quiere canjear por un producto que vende Juan.</a:t>
            </a:r>
          </a:p>
          <a:p>
            <a:pPr marL="12700" marR="5080" indent="-635" algn="just">
              <a:lnSpc>
                <a:spcPct val="101299"/>
              </a:lnSpc>
              <a:spcBef>
                <a:spcPts val="100"/>
              </a:spcBef>
            </a:pPr>
            <a:endParaRPr sz="2000" dirty="0">
              <a:latin typeface="Calibri"/>
              <a:cs typeface="Calibri"/>
            </a:endParaRPr>
          </a:p>
        </p:txBody>
      </p:sp>
      <p:sp>
        <p:nvSpPr>
          <p:cNvPr id="11" name="TextBox 10">
            <a:extLst>
              <a:ext uri="{FF2B5EF4-FFF2-40B4-BE49-F238E27FC236}">
                <a16:creationId xmlns:a16="http://schemas.microsoft.com/office/drawing/2014/main" id="{2AF8F15F-B336-A795-E910-1D0F1D86D3A2}"/>
              </a:ext>
            </a:extLst>
          </p:cNvPr>
          <p:cNvSpPr txBox="1"/>
          <p:nvPr/>
        </p:nvSpPr>
        <p:spPr>
          <a:xfrm>
            <a:off x="9489980" y="5221959"/>
            <a:ext cx="8492892" cy="646331"/>
          </a:xfrm>
          <a:prstGeom prst="rect">
            <a:avLst/>
          </a:prstGeom>
          <a:noFill/>
        </p:spPr>
        <p:txBody>
          <a:bodyPr wrap="square">
            <a:spAutoFit/>
          </a:bodyPr>
          <a:lstStyle/>
          <a:p>
            <a:r>
              <a:rPr lang="es-ES_tradnl" b="0" i="0" dirty="0">
                <a:solidFill>
                  <a:srgbClr val="56697C"/>
                </a:solidFill>
                <a:effectLst/>
                <a:latin typeface="Roboto" panose="02000000000000000000" pitchFamily="2" charset="0"/>
              </a:rPr>
              <a:t>Se trata de un caso hipotético en el cual la moneda G1 o juna tiene el mismo valor que el euro (€): 1 juna = 1 €</a:t>
            </a:r>
            <a:endParaRPr lang="es-ES_tradnl" dirty="0"/>
          </a:p>
        </p:txBody>
      </p:sp>
      <p:pic>
        <p:nvPicPr>
          <p:cNvPr id="12" name="Market Day Delights">
            <a:hlinkClick r:id="" action="ppaction://media"/>
            <a:extLst>
              <a:ext uri="{FF2B5EF4-FFF2-40B4-BE49-F238E27FC236}">
                <a16:creationId xmlns:a16="http://schemas.microsoft.com/office/drawing/2014/main" id="{461B0AA0-A85B-5DE1-25D9-A9E4587D4AE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78791" y="1575494"/>
            <a:ext cx="8904471" cy="5008765"/>
          </a:xfrm>
          <a:prstGeom prst="rect">
            <a:avLst/>
          </a:prstGeom>
        </p:spPr>
      </p:pic>
      <p:sp>
        <p:nvSpPr>
          <p:cNvPr id="14" name="TextBox 13">
            <a:extLst>
              <a:ext uri="{FF2B5EF4-FFF2-40B4-BE49-F238E27FC236}">
                <a16:creationId xmlns:a16="http://schemas.microsoft.com/office/drawing/2014/main" id="{AC4392FF-735F-A10F-6C57-AE4E5619B9FF}"/>
              </a:ext>
            </a:extLst>
          </p:cNvPr>
          <p:cNvSpPr txBox="1"/>
          <p:nvPr/>
        </p:nvSpPr>
        <p:spPr>
          <a:xfrm>
            <a:off x="7245350" y="6917448"/>
            <a:ext cx="9998764" cy="369332"/>
          </a:xfrm>
          <a:prstGeom prst="rect">
            <a:avLst/>
          </a:prstGeom>
          <a:noFill/>
        </p:spPr>
        <p:txBody>
          <a:bodyPr wrap="square">
            <a:spAutoFit/>
          </a:bodyPr>
          <a:lstStyle/>
          <a:p>
            <a:r>
              <a:rPr lang="es-ES_tradnl" dirty="0" err="1">
                <a:solidFill>
                  <a:schemeClr val="bg1"/>
                </a:solidFill>
              </a:rPr>
              <a:t>Storytelling</a:t>
            </a:r>
            <a:r>
              <a:rPr lang="es-ES_tradnl" dirty="0">
                <a:solidFill>
                  <a:schemeClr val="bg1"/>
                </a:solidFill>
              </a:rPr>
              <a:t> IA: https://app.ltx.studio/</a:t>
            </a:r>
          </a:p>
        </p:txBody>
      </p:sp>
      <p:sp>
        <p:nvSpPr>
          <p:cNvPr id="13" name="object 5">
            <a:extLst>
              <a:ext uri="{FF2B5EF4-FFF2-40B4-BE49-F238E27FC236}">
                <a16:creationId xmlns:a16="http://schemas.microsoft.com/office/drawing/2014/main" id="{865EF278-FFA6-A7E1-9BFF-A24E53984A89}"/>
              </a:ext>
            </a:extLst>
          </p:cNvPr>
          <p:cNvSpPr/>
          <p:nvPr/>
        </p:nvSpPr>
        <p:spPr>
          <a:xfrm>
            <a:off x="10823298" y="4936608"/>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70103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98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AB4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5701</TotalTime>
  <Words>6123</Words>
  <Application>Microsoft Office PowerPoint</Application>
  <PresentationFormat>Custom</PresentationFormat>
  <Paragraphs>335</Paragraphs>
  <Slides>31</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Roboto</vt:lpstr>
      <vt:lpstr>Office Theme</vt:lpstr>
      <vt:lpstr>Moneda Social:  Impulsando la Economía Local y la Sostenibilidad mediante cajas de cambio</vt:lpstr>
      <vt:lpstr>¿Diferencias con las monedas FIAT?</vt:lpstr>
      <vt:lpstr>Usos comunes/obligatorios de las monedas FIAT</vt:lpstr>
      <vt:lpstr>Usos comunes de las monedas sociales</vt:lpstr>
      <vt:lpstr>Caja de Cambio, ventajas</vt:lpstr>
      <vt:lpstr>Tipo de Cambio, características y equilibrio con las cotizaciones oficiales</vt:lpstr>
      <vt:lpstr>Tipo de Cambio, acuerdos equitativos para paliar la desigualdad del ingreso</vt:lpstr>
      <vt:lpstr>Tipos de Cambio – cotizaciones alternativas</vt:lpstr>
      <vt:lpstr>Usos de las monedas sociales</vt:lpstr>
      <vt:lpstr>Desafíos de las monedas sociales para su expansión de bienestar</vt:lpstr>
      <vt:lpstr>Una simulación de caja de cambio</vt:lpstr>
      <vt:lpstr>Reglas básicas del mercado</vt:lpstr>
      <vt:lpstr>Tipos de usuarios</vt:lpstr>
      <vt:lpstr>Tipos de usuarios</vt:lpstr>
      <vt:lpstr>Tipos de usuarios</vt:lpstr>
      <vt:lpstr>Introducción a la simulación</vt:lpstr>
      <vt:lpstr>Ejecución de la simulación en NETLOGO</vt:lpstr>
      <vt:lpstr>Principales  funciones </vt:lpstr>
      <vt:lpstr>Sin caja de cambio, ni préstamos G1, ni preferenciales </vt:lpstr>
      <vt:lpstr>Sin caja de cambio, ni préstamos G1, con preferenciales </vt:lpstr>
      <vt:lpstr>Sin caja de cambio, con préstamos/devolución G1 y preferenciales</vt:lpstr>
      <vt:lpstr>Con caja de cambio</vt:lpstr>
      <vt:lpstr>Con caja de cambio</vt:lpstr>
      <vt:lpstr>Con caja de cambio</vt:lpstr>
      <vt:lpstr>Con caja de cambio</vt:lpstr>
      <vt:lpstr>Resumen (IA) de la comparativa</vt:lpstr>
      <vt:lpstr>Resumen (IA) de la comparativa</vt:lpstr>
      <vt:lpstr>Conclusiones de la simulación</vt:lpstr>
      <vt:lpstr>Futuro de la Moneda Social</vt:lpstr>
      <vt:lpstr>Conclusión</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Moneda Social: Impulsando la Economía Local y la Sostenibilidad</dc:title>
  <dc:creator>Fernandez Amado, G.</dc:creator>
  <cp:lastModifiedBy>Guillermo Fernandez</cp:lastModifiedBy>
  <cp:revision>77</cp:revision>
  <dcterms:created xsi:type="dcterms:W3CDTF">2024-09-10T12:53:48Z</dcterms:created>
  <dcterms:modified xsi:type="dcterms:W3CDTF">2024-09-19T20:48:22Z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2024-09-10T00:00:00Z</vt:filetime>
  </property>
  <property fmtid="{D5CDD505-2E9C-101B-9397-08002B2CF9AE}" pid="3" name="Creator">
    <vt:lpwstr>Chromium</vt:lpwstr>
  </property>
  <property fmtid="{D5CDD505-2E9C-101B-9397-08002B2CF9AE}" pid="4" name="LastSaved">
    <vt:filetime>2024-09-10T00:00:00Z</vt:filetime>
  </property>
  <property fmtid="{D5CDD505-2E9C-101B-9397-08002B2CF9AE}" pid="5" name="Producer">
    <vt:lpwstr>GPL Ghostscript 10.02.0</vt:lpwstr>
  </property>
</Properties>
</file>